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9" r:id="rId6"/>
  </p:sldMasterIdLst>
  <p:notesMasterIdLst>
    <p:notesMasterId r:id="rId55"/>
  </p:notesMasterIdLst>
  <p:handoutMasterIdLst>
    <p:handoutMasterId r:id="rId56"/>
  </p:handoutMasterIdLst>
  <p:sldIdLst>
    <p:sldId id="256" r:id="rId7"/>
    <p:sldId id="415" r:id="rId8"/>
    <p:sldId id="328" r:id="rId9"/>
    <p:sldId id="341" r:id="rId10"/>
    <p:sldId id="418" r:id="rId11"/>
    <p:sldId id="421" r:id="rId12"/>
    <p:sldId id="420" r:id="rId13"/>
    <p:sldId id="422" r:id="rId14"/>
    <p:sldId id="425" r:id="rId15"/>
    <p:sldId id="427" r:id="rId16"/>
    <p:sldId id="426" r:id="rId17"/>
    <p:sldId id="468" r:id="rId18"/>
    <p:sldId id="428" r:id="rId19"/>
    <p:sldId id="429" r:id="rId20"/>
    <p:sldId id="430" r:id="rId21"/>
    <p:sldId id="431" r:id="rId22"/>
    <p:sldId id="432" r:id="rId23"/>
    <p:sldId id="433" r:id="rId24"/>
    <p:sldId id="448" r:id="rId25"/>
    <p:sldId id="434" r:id="rId26"/>
    <p:sldId id="435" r:id="rId27"/>
    <p:sldId id="449" r:id="rId28"/>
    <p:sldId id="450" r:id="rId29"/>
    <p:sldId id="451" r:id="rId30"/>
    <p:sldId id="437" r:id="rId31"/>
    <p:sldId id="438" r:id="rId32"/>
    <p:sldId id="439" r:id="rId33"/>
    <p:sldId id="440" r:id="rId34"/>
    <p:sldId id="441" r:id="rId35"/>
    <p:sldId id="443" r:id="rId36"/>
    <p:sldId id="452" r:id="rId37"/>
    <p:sldId id="453" r:id="rId38"/>
    <p:sldId id="444" r:id="rId39"/>
    <p:sldId id="459" r:id="rId40"/>
    <p:sldId id="460" r:id="rId41"/>
    <p:sldId id="461" r:id="rId42"/>
    <p:sldId id="462" r:id="rId43"/>
    <p:sldId id="463" r:id="rId44"/>
    <p:sldId id="464" r:id="rId45"/>
    <p:sldId id="469" r:id="rId46"/>
    <p:sldId id="470" r:id="rId47"/>
    <p:sldId id="471" r:id="rId48"/>
    <p:sldId id="472" r:id="rId49"/>
    <p:sldId id="456" r:id="rId50"/>
    <p:sldId id="457" r:id="rId51"/>
    <p:sldId id="458" r:id="rId52"/>
    <p:sldId id="474" r:id="rId53"/>
    <p:sldId id="41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os="3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38A00"/>
    <a:srgbClr val="FF9933"/>
    <a:srgbClr val="FFFFFF"/>
    <a:srgbClr val="FF8021"/>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9181" autoAdjust="0"/>
  </p:normalViewPr>
  <p:slideViewPr>
    <p:cSldViewPr snapToGrid="0" snapToObjects="1">
      <p:cViewPr>
        <p:scale>
          <a:sx n="110" d="100"/>
          <a:sy n="110" d="100"/>
        </p:scale>
        <p:origin x="-84" y="-72"/>
      </p:cViewPr>
      <p:guideLst>
        <p:guide orient="horz" pos="4319"/>
        <p:guide pos="3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ilbo\Clients%20(A-K)\E\europeana\5%20Reporting\Emma%20charting_2.4.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lbo\Clients%20(A-K)\E\europeana\5%20Reporting\Emma%20charting_2.4.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ilbo\Clients%20(A-K)\E\europeana\5%20Reporting\Emma%20charting_2.4.13.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Bilbo\Clients%20(A-K)\E\europeana\5%20Reporting\Emma%20charting_2.4.1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oleObject" Target="file:///\\Bilbo\Clients%20(A-K)\E\europeana\5%20Reporting\Emma%20charting_2.4.13.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smtClean="0">
                <a:latin typeface="Arial" pitchFamily="34" charset="0"/>
                <a:cs typeface="Arial" pitchFamily="34" charset="0"/>
              </a:rPr>
              <a:t>Population, </a:t>
            </a:r>
            <a:r>
              <a:rPr lang="en-US" dirty="0">
                <a:latin typeface="Arial" pitchFamily="34" charset="0"/>
                <a:cs typeface="Arial" pitchFamily="34" charset="0"/>
              </a:rPr>
              <a:t>adults 18 </a:t>
            </a:r>
            <a:r>
              <a:rPr lang="en-US" dirty="0" smtClean="0">
                <a:latin typeface="Arial" pitchFamily="34" charset="0"/>
                <a:cs typeface="Arial" pitchFamily="34" charset="0"/>
              </a:rPr>
              <a:t>– 65 (millions)</a:t>
            </a:r>
            <a:endParaRPr lang="en-US" dirty="0">
              <a:latin typeface="Arial" pitchFamily="34" charset="0"/>
              <a:cs typeface="Arial" pitchFamily="34" charset="0"/>
            </a:endParaRPr>
          </a:p>
        </c:rich>
      </c:tx>
      <c:layout/>
      <c:overlay val="0"/>
      <c:spPr>
        <a:solidFill>
          <a:schemeClr val="accent2"/>
        </a:solidFill>
      </c:spPr>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Population - adults 18 - 65</c:v>
                </c:pt>
              </c:strCache>
            </c:strRef>
          </c:tx>
          <c:dLbls>
            <c:dLbl>
              <c:idx val="0"/>
              <c:layout>
                <c:manualLayout>
                  <c:x val="-0.16870833333333332"/>
                  <c:y val="4.300688976377952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199885170603676E-2"/>
                  <c:y val="-1.424680118110236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6370751312335957"/>
                  <c:y val="-2.20546259842519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Arial" pitchFamily="34" charset="0"/>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Italy</c:v>
                </c:pt>
                <c:pt idx="1">
                  <c:v>Norway</c:v>
                </c:pt>
                <c:pt idx="2">
                  <c:v>Poland</c:v>
                </c:pt>
              </c:strCache>
            </c:strRef>
          </c:cat>
          <c:val>
            <c:numRef>
              <c:f>Sheet1!$B$2:$B$4</c:f>
              <c:numCache>
                <c:formatCode>General</c:formatCode>
                <c:ptCount val="3"/>
                <c:pt idx="0">
                  <c:v>24.3</c:v>
                </c:pt>
                <c:pt idx="1">
                  <c:v>1.5</c:v>
                </c:pt>
                <c:pt idx="2">
                  <c:v>20.100000000000001</c:v>
                </c:pt>
              </c:numCache>
            </c:numRef>
          </c:val>
        </c:ser>
        <c:dLbls>
          <c:showLegendKey val="0"/>
          <c:showVal val="0"/>
          <c:showCatName val="0"/>
          <c:showSerName val="0"/>
          <c:showPercent val="0"/>
          <c:showBubbleSize val="0"/>
          <c:showLeaderLines val="1"/>
        </c:dLbls>
      </c:pie3DChart>
    </c:plotArea>
    <c:legend>
      <c:legendPos val="b"/>
      <c:layout/>
      <c:overlay val="0"/>
      <c:spPr>
        <a:ln>
          <a:solidFill>
            <a:schemeClr val="accent1"/>
          </a:solidFill>
        </a:ln>
      </c:spPr>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716970054684462"/>
          <c:y val="3.1107755366195657E-3"/>
          <c:w val="0.69050075757575768"/>
          <c:h val="0.87019137384033374"/>
        </c:manualLayout>
      </c:layout>
      <c:barChart>
        <c:barDir val="bar"/>
        <c:grouping val="clustered"/>
        <c:varyColors val="0"/>
        <c:ser>
          <c:idx val="0"/>
          <c:order val="0"/>
          <c:tx>
            <c:strRef>
              <c:f>Awareness!$B$40</c:f>
              <c:strCache>
                <c:ptCount val="1"/>
                <c:pt idx="0">
                  <c:v>Aided</c:v>
                </c:pt>
              </c:strCache>
            </c:strRef>
          </c:tx>
          <c:spPr>
            <a:solidFill>
              <a:srgbClr val="00CCFF"/>
            </a:solidFill>
            <a:ln w="25400">
              <a:noFill/>
            </a:ln>
            <a:effectLst>
              <a:outerShdw blurRad="50800" dist="38100" dir="2700000" algn="tl" rotWithShape="0">
                <a:prstClr val="black">
                  <a:alpha val="0"/>
                </a:prstClr>
              </a:outerShdw>
            </a:effectLst>
          </c:spPr>
          <c:invertIfNegative val="1"/>
          <c:dLbls>
            <c:numFmt formatCode="0%" sourceLinked="0"/>
            <c:spPr>
              <a:noFill/>
              <a:ln w="25400">
                <a:noFill/>
              </a:ln>
            </c:spPr>
            <c:txPr>
              <a:bodyPr/>
              <a:lstStyle/>
              <a:p>
                <a:pPr>
                  <a:defRPr lang="nl-BE" sz="1200" b="1">
                    <a:solidFill>
                      <a:srgbClr val="00CCFF"/>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Awareness!$A$41:$A$45</c:f>
              <c:strCache>
                <c:ptCount val="5"/>
                <c:pt idx="0">
                  <c:v>Wikipedia</c:v>
                </c:pt>
                <c:pt idx="1">
                  <c:v>Google books</c:v>
                </c:pt>
                <c:pt idx="2">
                  <c:v>Google Art Project</c:v>
                </c:pt>
                <c:pt idx="3">
                  <c:v>Europeana</c:v>
                </c:pt>
                <c:pt idx="4">
                  <c:v>None of these</c:v>
                </c:pt>
              </c:strCache>
            </c:strRef>
          </c:cat>
          <c:val>
            <c:numRef>
              <c:f>Awareness!$B$41:$B$45</c:f>
              <c:numCache>
                <c:formatCode>0%</c:formatCode>
                <c:ptCount val="5"/>
                <c:pt idx="0">
                  <c:v>0.84</c:v>
                </c:pt>
                <c:pt idx="1">
                  <c:v>0.49</c:v>
                </c:pt>
                <c:pt idx="2">
                  <c:v>0.27</c:v>
                </c:pt>
                <c:pt idx="3">
                  <c:v>0.09</c:v>
                </c:pt>
                <c:pt idx="4">
                  <c:v>0.04</c:v>
                </c:pt>
              </c:numCache>
            </c:numRef>
          </c:val>
          <c:extLst>
            <c:ext xmlns:c14="http://schemas.microsoft.com/office/drawing/2007/8/2/chart" uri="{6F2FDCE9-48DA-4B69-8628-5D25D57E5C99}">
              <c14:invertSolidFillFmt>
                <c14:spPr xmlns:c14="http://schemas.microsoft.com/office/drawing/2007/8/2/chart">
                  <a:solidFill>
                    <a:srgbClr val="FFFFFF"/>
                  </a:solidFill>
                  <a:ln w="25400">
                    <a:noFill/>
                  </a:ln>
                  <a:effectLst>
                    <a:outerShdw blurRad="50800" dist="38100" dir="2700000" algn="tl" rotWithShape="0">
                      <a:prstClr val="black">
                        <a:alpha val="0"/>
                      </a:prstClr>
                    </a:outerShdw>
                  </a:effectLst>
                </c14:spPr>
              </c14:invertSolidFillFmt>
            </c:ext>
          </c:extLst>
        </c:ser>
        <c:ser>
          <c:idx val="1"/>
          <c:order val="1"/>
          <c:tx>
            <c:strRef>
              <c:f>Awareness!$C$40</c:f>
              <c:strCache>
                <c:ptCount val="1"/>
                <c:pt idx="0">
                  <c:v>Unaided</c:v>
                </c:pt>
              </c:strCache>
            </c:strRef>
          </c:tx>
          <c:spPr>
            <a:solidFill>
              <a:srgbClr val="FF00FF"/>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000" b="1">
                    <a:solidFill>
                      <a:srgbClr val="FF00FF"/>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Awareness!$A$41:$A$45</c:f>
              <c:strCache>
                <c:ptCount val="5"/>
                <c:pt idx="0">
                  <c:v>Wikipedia</c:v>
                </c:pt>
                <c:pt idx="1">
                  <c:v>Google books</c:v>
                </c:pt>
                <c:pt idx="2">
                  <c:v>Google Art Project</c:v>
                </c:pt>
                <c:pt idx="3">
                  <c:v>Europeana</c:v>
                </c:pt>
                <c:pt idx="4">
                  <c:v>None of these</c:v>
                </c:pt>
              </c:strCache>
            </c:strRef>
          </c:cat>
          <c:val>
            <c:numRef>
              <c:f>Awareness!$C$41:$C$45</c:f>
              <c:numCache>
                <c:formatCode>0%</c:formatCode>
                <c:ptCount val="5"/>
                <c:pt idx="0">
                  <c:v>0.05</c:v>
                </c:pt>
                <c:pt idx="1">
                  <c:v>0.01</c:v>
                </c:pt>
                <c:pt idx="2">
                  <c:v>0.01</c:v>
                </c:pt>
                <c:pt idx="3">
                  <c:v>0</c:v>
                </c:pt>
                <c:pt idx="4">
                  <c:v>0.6</c:v>
                </c:pt>
              </c:numCache>
            </c:numRef>
          </c:val>
        </c:ser>
        <c:dLbls>
          <c:showLegendKey val="0"/>
          <c:showVal val="0"/>
          <c:showCatName val="0"/>
          <c:showSerName val="0"/>
          <c:showPercent val="0"/>
          <c:showBubbleSize val="0"/>
        </c:dLbls>
        <c:gapWidth val="20"/>
        <c:axId val="21820160"/>
        <c:axId val="21821696"/>
      </c:barChart>
      <c:catAx>
        <c:axId val="21820160"/>
        <c:scaling>
          <c:orientation val="maxMin"/>
        </c:scaling>
        <c:delete val="0"/>
        <c:axPos val="l"/>
        <c:numFmt formatCode="General" sourceLinked="1"/>
        <c:majorTickMark val="none"/>
        <c:minorTickMark val="none"/>
        <c:tickLblPos val="nextTo"/>
        <c:spPr>
          <a:noFill/>
          <a:ln>
            <a:noFill/>
          </a:ln>
        </c:spPr>
        <c:txPr>
          <a:bodyPr rot="0" vert="horz"/>
          <a:lstStyle/>
          <a:p>
            <a:pPr>
              <a:defRPr lang="nl-BE" sz="1000">
                <a:solidFill>
                  <a:srgbClr val="000000"/>
                </a:solidFill>
                <a:latin typeface="Arial" pitchFamily="34" charset="0"/>
                <a:cs typeface="Arial" pitchFamily="34" charset="0"/>
              </a:defRPr>
            </a:pPr>
            <a:endParaRPr lang="en-US"/>
          </a:p>
        </c:txPr>
        <c:crossAx val="21821696"/>
        <c:crosses val="autoZero"/>
        <c:auto val="1"/>
        <c:lblAlgn val="ctr"/>
        <c:lblOffset val="100"/>
        <c:tickLblSkip val="1"/>
        <c:tickMarkSkip val="1"/>
        <c:noMultiLvlLbl val="0"/>
      </c:catAx>
      <c:valAx>
        <c:axId val="21821696"/>
        <c:scaling>
          <c:orientation val="minMax"/>
          <c:max val="1"/>
          <c:min val="0"/>
        </c:scaling>
        <c:delete val="1"/>
        <c:axPos val="t"/>
        <c:numFmt formatCode="0%" sourceLinked="1"/>
        <c:majorTickMark val="out"/>
        <c:minorTickMark val="none"/>
        <c:tickLblPos val="none"/>
        <c:crossAx val="21820160"/>
        <c:crosses val="autoZero"/>
        <c:crossBetween val="between"/>
      </c:valAx>
      <c:spPr>
        <a:noFill/>
        <a:ln w="25400">
          <a:noFill/>
        </a:ln>
      </c:spPr>
    </c:plotArea>
    <c:legend>
      <c:legendPos val="r"/>
      <c:layout>
        <c:manualLayout>
          <c:xMode val="edge"/>
          <c:yMode val="edge"/>
          <c:x val="0.5297837955456226"/>
          <c:y val="0.90286240247366345"/>
          <c:w val="0.45114076009566989"/>
          <c:h val="7.4543271132204353E-2"/>
        </c:manualLayout>
      </c:layout>
      <c:overlay val="0"/>
      <c:txPr>
        <a:bodyPr/>
        <a:lstStyle/>
        <a:p>
          <a:pPr>
            <a:defRPr lang="nl-BE" sz="1200">
              <a:solidFill>
                <a:srgbClr val="000000"/>
              </a:solidFill>
              <a:latin typeface="Arial" pitchFamily="34" charset="0"/>
              <a:cs typeface="Arial" pitchFamily="34" charset="0"/>
            </a:defRPr>
          </a:pPr>
          <a:endParaRPr lang="en-US"/>
        </a:p>
      </c:txPr>
    </c:legend>
    <c:plotVisOnly val="1"/>
    <c:dispBlanksAs val="gap"/>
    <c:showDLblsOverMax val="0"/>
  </c:chart>
  <c:spPr>
    <a:noFill/>
    <a:ln w="9525">
      <a:noFill/>
    </a:ln>
  </c:spPr>
  <c:txPr>
    <a:bodyPr/>
    <a:lstStyle/>
    <a:p>
      <a:pPr>
        <a:defRPr sz="800">
          <a:solidFill>
            <a:schemeClr val="bg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1204045051420068"/>
          <c:y val="1.0416687859472371E-2"/>
          <c:w val="0.58279289474544393"/>
          <c:h val="0.93958530183726574"/>
        </c:manualLayout>
      </c:layout>
      <c:barChart>
        <c:barDir val="bar"/>
        <c:grouping val="clustered"/>
        <c:varyColors val="0"/>
        <c:ser>
          <c:idx val="0"/>
          <c:order val="0"/>
          <c:spPr>
            <a:solidFill>
              <a:srgbClr val="FF00FF"/>
            </a:solidFill>
            <a:ln w="25400">
              <a:noFill/>
            </a:ln>
            <a:effectLst>
              <a:outerShdw blurRad="50800" dist="38100" dir="2700000" algn="tl" rotWithShape="0">
                <a:prstClr val="black">
                  <a:alpha val="0"/>
                </a:prstClr>
              </a:outerShdw>
            </a:effectLst>
          </c:spPr>
          <c:invertIfNegative val="1"/>
          <c:dLbls>
            <c:numFmt formatCode="0%" sourceLinked="0"/>
            <c:spPr>
              <a:noFill/>
              <a:ln w="25400">
                <a:noFill/>
              </a:ln>
            </c:spPr>
            <c:txPr>
              <a:bodyPr/>
              <a:lstStyle/>
              <a:p>
                <a:pPr>
                  <a:defRPr lang="nl-BE" sz="1100" b="1">
                    <a:solidFill>
                      <a:srgbClr val="FF00F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Awareness!$A$90:$A$100</c:f>
              <c:strCache>
                <c:ptCount val="11"/>
                <c:pt idx="0">
                  <c:v>Through the Internet</c:v>
                </c:pt>
                <c:pt idx="1">
                  <c:v>Through a search engine</c:v>
                </c:pt>
                <c:pt idx="2">
                  <c:v>Through a friend/colleague</c:v>
                </c:pt>
                <c:pt idx="3">
                  <c:v>Social media</c:v>
                </c:pt>
                <c:pt idx="4">
                  <c:v>Heard about it at a museum</c:v>
                </c:pt>
                <c:pt idx="5">
                  <c:v>At a conference/exhibition/event</c:v>
                </c:pt>
                <c:pt idx="6">
                  <c:v>Leaflet or poster</c:v>
                </c:pt>
                <c:pt idx="7">
                  <c:v>Read/saw something in the media: newspapers/TV/radio</c:v>
                </c:pt>
                <c:pt idx="8">
                  <c:v>I heard about it at a library</c:v>
                </c:pt>
                <c:pt idx="9">
                  <c:v>Other</c:v>
                </c:pt>
                <c:pt idx="10">
                  <c:v>Don’t know</c:v>
                </c:pt>
              </c:strCache>
            </c:strRef>
          </c:cat>
          <c:val>
            <c:numRef>
              <c:f>Awareness!$C$90:$C$100</c:f>
              <c:numCache>
                <c:formatCode>0%</c:formatCode>
                <c:ptCount val="11"/>
                <c:pt idx="0">
                  <c:v>0.34</c:v>
                </c:pt>
                <c:pt idx="1">
                  <c:v>0.32</c:v>
                </c:pt>
                <c:pt idx="2">
                  <c:v>0.26</c:v>
                </c:pt>
                <c:pt idx="3">
                  <c:v>0.2</c:v>
                </c:pt>
                <c:pt idx="4">
                  <c:v>0.19</c:v>
                </c:pt>
                <c:pt idx="5">
                  <c:v>0.17</c:v>
                </c:pt>
                <c:pt idx="6">
                  <c:v>0.15</c:v>
                </c:pt>
                <c:pt idx="7">
                  <c:v>0.14000000000000001</c:v>
                </c:pt>
                <c:pt idx="8">
                  <c:v>0.14000000000000001</c:v>
                </c:pt>
                <c:pt idx="9">
                  <c:v>0.04</c:v>
                </c:pt>
                <c:pt idx="10">
                  <c:v>0.04</c:v>
                </c:pt>
              </c:numCache>
            </c:numRef>
          </c:val>
          <c:extLst>
            <c:ext xmlns:c14="http://schemas.microsoft.com/office/drawing/2007/8/2/chart" uri="{6F2FDCE9-48DA-4B69-8628-5D25D57E5C99}">
              <c14:invertSolidFillFmt>
                <c14:spPr xmlns:c14="http://schemas.microsoft.com/office/drawing/2007/8/2/chart">
                  <a:solidFill>
                    <a:srgbClr val="FFFFFF"/>
                  </a:solidFill>
                  <a:ln w="25400">
                    <a:noFill/>
                  </a:ln>
                  <a:effectLst>
                    <a:outerShdw blurRad="50800" dist="38100" dir="2700000" algn="tl" rotWithShape="0">
                      <a:prstClr val="black">
                        <a:alpha val="0"/>
                      </a:prstClr>
                    </a:outerShdw>
                  </a:effectLst>
                </c14:spPr>
              </c14:invertSolidFillFmt>
            </c:ext>
          </c:extLst>
        </c:ser>
        <c:dLbls>
          <c:showLegendKey val="0"/>
          <c:showVal val="0"/>
          <c:showCatName val="0"/>
          <c:showSerName val="0"/>
          <c:showPercent val="0"/>
          <c:showBubbleSize val="0"/>
        </c:dLbls>
        <c:gapWidth val="44"/>
        <c:axId val="30390912"/>
        <c:axId val="30396800"/>
      </c:barChart>
      <c:catAx>
        <c:axId val="30390912"/>
        <c:scaling>
          <c:orientation val="maxMin"/>
        </c:scaling>
        <c:delete val="0"/>
        <c:axPos val="l"/>
        <c:numFmt formatCode="General" sourceLinked="1"/>
        <c:majorTickMark val="none"/>
        <c:minorTickMark val="none"/>
        <c:tickLblPos val="nextTo"/>
        <c:spPr>
          <a:noFill/>
          <a:ln>
            <a:noFill/>
          </a:ln>
        </c:spPr>
        <c:txPr>
          <a:bodyPr rot="0" vert="horz"/>
          <a:lstStyle/>
          <a:p>
            <a:pPr>
              <a:defRPr lang="nl-BE" sz="1100">
                <a:solidFill>
                  <a:srgbClr val="000000"/>
                </a:solidFill>
              </a:defRPr>
            </a:pPr>
            <a:endParaRPr lang="en-US"/>
          </a:p>
        </c:txPr>
        <c:crossAx val="30396800"/>
        <c:crosses val="autoZero"/>
        <c:auto val="1"/>
        <c:lblAlgn val="ctr"/>
        <c:lblOffset val="100"/>
        <c:tickLblSkip val="1"/>
        <c:tickMarkSkip val="1"/>
        <c:noMultiLvlLbl val="0"/>
      </c:catAx>
      <c:valAx>
        <c:axId val="30396800"/>
        <c:scaling>
          <c:orientation val="minMax"/>
          <c:max val="1"/>
          <c:min val="0"/>
        </c:scaling>
        <c:delete val="1"/>
        <c:axPos val="t"/>
        <c:numFmt formatCode="0%" sourceLinked="1"/>
        <c:majorTickMark val="out"/>
        <c:minorTickMark val="none"/>
        <c:tickLblPos val="none"/>
        <c:crossAx val="30390912"/>
        <c:crosses val="autoZero"/>
        <c:crossBetween val="between"/>
      </c:valAx>
      <c:spPr>
        <a:noFill/>
        <a:ln w="25400">
          <a:noFill/>
        </a:ln>
      </c:spPr>
    </c:plotArea>
    <c:plotVisOnly val="1"/>
    <c:dispBlanksAs val="gap"/>
    <c:showDLblsOverMax val="0"/>
  </c:chart>
  <c:spPr>
    <a:noFill/>
    <a:ln w="9525">
      <a:noFill/>
    </a:ln>
  </c:spPr>
  <c:txPr>
    <a:bodyPr/>
    <a:lstStyle/>
    <a:p>
      <a:pPr>
        <a:defRPr sz="8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259129770940794"/>
          <c:y val="1.0351987804064364E-2"/>
          <c:w val="0.76223833152301002"/>
          <c:h val="0.8267471419168092"/>
        </c:manualLayout>
      </c:layout>
      <c:barChart>
        <c:barDir val="bar"/>
        <c:grouping val="stacked"/>
        <c:varyColors val="0"/>
        <c:ser>
          <c:idx val="4"/>
          <c:order val="0"/>
          <c:tx>
            <c:strRef>
              <c:f>'Website usage'!$F$102</c:f>
              <c:strCache>
                <c:ptCount val="1"/>
                <c:pt idx="0">
                  <c:v>Longer ago/Never</c:v>
                </c:pt>
              </c:strCache>
            </c:strRef>
          </c:tx>
          <c:spPr>
            <a:solidFill>
              <a:schemeClr val="bg1">
                <a:lumMod val="50000"/>
              </a:schemeClr>
            </a:solidFill>
            <a:effectLst/>
          </c:spPr>
          <c:invertIfNegative val="0"/>
          <c:dLbls>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'Website usage'!$A$103:$A$106</c:f>
              <c:strCache>
                <c:ptCount val="4"/>
                <c:pt idx="0">
                  <c:v>Wikipedia</c:v>
                </c:pt>
                <c:pt idx="1">
                  <c:v>Europeana</c:v>
                </c:pt>
                <c:pt idx="2">
                  <c:v>Google books</c:v>
                </c:pt>
                <c:pt idx="3">
                  <c:v>Google Art Project</c:v>
                </c:pt>
              </c:strCache>
            </c:strRef>
          </c:cat>
          <c:val>
            <c:numRef>
              <c:f>'Website usage'!$F$103:$F$106</c:f>
              <c:numCache>
                <c:formatCode>0%</c:formatCode>
                <c:ptCount val="4"/>
                <c:pt idx="0">
                  <c:v>0.02</c:v>
                </c:pt>
                <c:pt idx="1">
                  <c:v>0.05</c:v>
                </c:pt>
                <c:pt idx="2">
                  <c:v>0.04</c:v>
                </c:pt>
                <c:pt idx="3">
                  <c:v>0.12</c:v>
                </c:pt>
              </c:numCache>
            </c:numRef>
          </c:val>
        </c:ser>
        <c:ser>
          <c:idx val="3"/>
          <c:order val="1"/>
          <c:tx>
            <c:strRef>
              <c:f>'Website usage'!$E$102</c:f>
              <c:strCache>
                <c:ptCount val="1"/>
                <c:pt idx="0">
                  <c:v>Past six months</c:v>
                </c:pt>
              </c:strCache>
            </c:strRef>
          </c:tx>
          <c:spPr>
            <a:solidFill>
              <a:srgbClr val="FFCCFF"/>
            </a:solidFill>
            <a:ln>
              <a:noFill/>
            </a:ln>
            <a:effectLst/>
          </c:spPr>
          <c:invertIfNegative val="0"/>
          <c:dLbls>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'Website usage'!$A$103:$A$106</c:f>
              <c:strCache>
                <c:ptCount val="4"/>
                <c:pt idx="0">
                  <c:v>Wikipedia</c:v>
                </c:pt>
                <c:pt idx="1">
                  <c:v>Europeana</c:v>
                </c:pt>
                <c:pt idx="2">
                  <c:v>Google books</c:v>
                </c:pt>
                <c:pt idx="3">
                  <c:v>Google Art Project</c:v>
                </c:pt>
              </c:strCache>
            </c:strRef>
          </c:cat>
          <c:val>
            <c:numRef>
              <c:f>'Website usage'!$E$103:$E$106</c:f>
              <c:numCache>
                <c:formatCode>0%</c:formatCode>
                <c:ptCount val="4"/>
                <c:pt idx="0">
                  <c:v>0.06</c:v>
                </c:pt>
                <c:pt idx="1">
                  <c:v>0.16</c:v>
                </c:pt>
                <c:pt idx="2">
                  <c:v>0.18</c:v>
                </c:pt>
                <c:pt idx="3">
                  <c:v>0.21</c:v>
                </c:pt>
              </c:numCache>
            </c:numRef>
          </c:val>
        </c:ser>
        <c:ser>
          <c:idx val="2"/>
          <c:order val="2"/>
          <c:tx>
            <c:strRef>
              <c:f>'Website usage'!$D$102</c:f>
              <c:strCache>
                <c:ptCount val="1"/>
                <c:pt idx="0">
                  <c:v>Past 4 weeks</c:v>
                </c:pt>
              </c:strCache>
            </c:strRef>
          </c:tx>
          <c:spPr>
            <a:solidFill>
              <a:srgbClr val="FF66FF"/>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'Website usage'!$A$103:$A$106</c:f>
              <c:strCache>
                <c:ptCount val="4"/>
                <c:pt idx="0">
                  <c:v>Wikipedia</c:v>
                </c:pt>
                <c:pt idx="1">
                  <c:v>Europeana</c:v>
                </c:pt>
                <c:pt idx="2">
                  <c:v>Google books</c:v>
                </c:pt>
                <c:pt idx="3">
                  <c:v>Google Art Project</c:v>
                </c:pt>
              </c:strCache>
            </c:strRef>
          </c:cat>
          <c:val>
            <c:numRef>
              <c:f>'Website usage'!$D$103:$D$106</c:f>
              <c:numCache>
                <c:formatCode>0%</c:formatCode>
                <c:ptCount val="4"/>
                <c:pt idx="0">
                  <c:v>0.15</c:v>
                </c:pt>
                <c:pt idx="1">
                  <c:v>0.25</c:v>
                </c:pt>
                <c:pt idx="2">
                  <c:v>0.31</c:v>
                </c:pt>
                <c:pt idx="3">
                  <c:v>0.28999999999999998</c:v>
                </c:pt>
              </c:numCache>
            </c:numRef>
          </c:val>
        </c:ser>
        <c:ser>
          <c:idx val="1"/>
          <c:order val="3"/>
          <c:tx>
            <c:strRef>
              <c:f>'Website usage'!$C$102</c:f>
              <c:strCache>
                <c:ptCount val="1"/>
                <c:pt idx="0">
                  <c:v>Past 7 days</c:v>
                </c:pt>
              </c:strCache>
            </c:strRef>
          </c:tx>
          <c:spPr>
            <a:solidFill>
              <a:srgbClr val="FF33CC"/>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'Website usage'!$A$103:$A$106</c:f>
              <c:strCache>
                <c:ptCount val="4"/>
                <c:pt idx="0">
                  <c:v>Wikipedia</c:v>
                </c:pt>
                <c:pt idx="1">
                  <c:v>Europeana</c:v>
                </c:pt>
                <c:pt idx="2">
                  <c:v>Google books</c:v>
                </c:pt>
                <c:pt idx="3">
                  <c:v>Google Art Project</c:v>
                </c:pt>
              </c:strCache>
            </c:strRef>
          </c:cat>
          <c:val>
            <c:numRef>
              <c:f>'Website usage'!$C$103:$C$106</c:f>
              <c:numCache>
                <c:formatCode>0%</c:formatCode>
                <c:ptCount val="4"/>
                <c:pt idx="0">
                  <c:v>0.31</c:v>
                </c:pt>
                <c:pt idx="1">
                  <c:v>0.37</c:v>
                </c:pt>
                <c:pt idx="2">
                  <c:v>0.31</c:v>
                </c:pt>
                <c:pt idx="3">
                  <c:v>0.28000000000000003</c:v>
                </c:pt>
              </c:numCache>
            </c:numRef>
          </c:val>
        </c:ser>
        <c:ser>
          <c:idx val="0"/>
          <c:order val="4"/>
          <c:tx>
            <c:strRef>
              <c:f>'Website usage'!$B$102</c:f>
              <c:strCache>
                <c:ptCount val="1"/>
                <c:pt idx="0">
                  <c:v>Yesterday</c:v>
                </c:pt>
              </c:strCache>
            </c:strRef>
          </c:tx>
          <c:spPr>
            <a:solidFill>
              <a:srgbClr val="800080"/>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'Website usage'!$A$103:$A$106</c:f>
              <c:strCache>
                <c:ptCount val="4"/>
                <c:pt idx="0">
                  <c:v>Wikipedia</c:v>
                </c:pt>
                <c:pt idx="1">
                  <c:v>Europeana</c:v>
                </c:pt>
                <c:pt idx="2">
                  <c:v>Google books</c:v>
                </c:pt>
                <c:pt idx="3">
                  <c:v>Google Art Project</c:v>
                </c:pt>
              </c:strCache>
            </c:strRef>
          </c:cat>
          <c:val>
            <c:numRef>
              <c:f>'Website usage'!$B$103:$B$106</c:f>
              <c:numCache>
                <c:formatCode>0%</c:formatCode>
                <c:ptCount val="4"/>
                <c:pt idx="0">
                  <c:v>0.47</c:v>
                </c:pt>
                <c:pt idx="1">
                  <c:v>0.17</c:v>
                </c:pt>
                <c:pt idx="2">
                  <c:v>0.15</c:v>
                </c:pt>
                <c:pt idx="3">
                  <c:v>0.1</c:v>
                </c:pt>
              </c:numCache>
            </c:numRef>
          </c:val>
        </c:ser>
        <c:dLbls>
          <c:showLegendKey val="0"/>
          <c:showVal val="0"/>
          <c:showCatName val="0"/>
          <c:showSerName val="0"/>
          <c:showPercent val="0"/>
          <c:showBubbleSize val="0"/>
        </c:dLbls>
        <c:gapWidth val="50"/>
        <c:overlap val="100"/>
        <c:axId val="59853440"/>
        <c:axId val="59875712"/>
      </c:barChart>
      <c:catAx>
        <c:axId val="59853440"/>
        <c:scaling>
          <c:orientation val="maxMin"/>
        </c:scaling>
        <c:delete val="1"/>
        <c:axPos val="l"/>
        <c:numFmt formatCode="General" sourceLinked="1"/>
        <c:majorTickMark val="none"/>
        <c:minorTickMark val="none"/>
        <c:tickLblPos val="nextTo"/>
        <c:crossAx val="59875712"/>
        <c:crosses val="autoZero"/>
        <c:auto val="1"/>
        <c:lblAlgn val="ctr"/>
        <c:lblOffset val="100"/>
        <c:tickLblSkip val="1"/>
        <c:tickMarkSkip val="1"/>
        <c:noMultiLvlLbl val="0"/>
      </c:catAx>
      <c:valAx>
        <c:axId val="59875712"/>
        <c:scaling>
          <c:orientation val="minMax"/>
          <c:max val="1"/>
          <c:min val="0"/>
        </c:scaling>
        <c:delete val="1"/>
        <c:axPos val="t"/>
        <c:numFmt formatCode="0%" sourceLinked="1"/>
        <c:majorTickMark val="out"/>
        <c:minorTickMark val="none"/>
        <c:tickLblPos val="none"/>
        <c:crossAx val="59853440"/>
        <c:crosses val="autoZero"/>
        <c:crossBetween val="between"/>
      </c:valAx>
      <c:spPr>
        <a:noFill/>
        <a:ln w="25400">
          <a:noFill/>
        </a:ln>
      </c:spPr>
    </c:plotArea>
    <c:legend>
      <c:legendPos val="r"/>
      <c:layout>
        <c:manualLayout>
          <c:xMode val="edge"/>
          <c:yMode val="edge"/>
          <c:x val="7.7055554816795171E-2"/>
          <c:y val="0.87450928549985818"/>
          <c:w val="0.92294444444444435"/>
          <c:h val="9.0513425925925928E-2"/>
        </c:manualLayout>
      </c:layout>
      <c:overlay val="0"/>
      <c:txPr>
        <a:bodyPr/>
        <a:lstStyle/>
        <a:p>
          <a:pPr>
            <a:defRPr lang="nl-BE" sz="1050">
              <a:solidFill>
                <a:srgbClr val="000000"/>
              </a:solidFill>
            </a:defRPr>
          </a:pPr>
          <a:endParaRPr lang="en-US"/>
        </a:p>
      </c:txPr>
    </c:legend>
    <c:plotVisOnly val="1"/>
    <c:dispBlanksAs val="gap"/>
    <c:showDLblsOverMax val="0"/>
  </c:chart>
  <c:spPr>
    <a:noFill/>
    <a:ln w="9525">
      <a:noFill/>
    </a:ln>
  </c:spPr>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Used in Last 4 </a:t>
            </a:r>
            <a:r>
              <a:rPr lang="en-US" dirty="0" smtClean="0"/>
              <a:t>weeks – All respondents</a:t>
            </a:r>
            <a:endParaRPr lang="en-US" dirty="0"/>
          </a:p>
        </c:rich>
      </c:tx>
      <c:overlay val="0"/>
      <c:spPr>
        <a:solidFill>
          <a:schemeClr val="bg1">
            <a:lumMod val="75000"/>
          </a:schemeClr>
        </a:solidFill>
      </c:spPr>
    </c:title>
    <c:autoTitleDeleted val="0"/>
    <c:plotArea>
      <c:layout/>
      <c:barChart>
        <c:barDir val="col"/>
        <c:grouping val="clustered"/>
        <c:varyColors val="0"/>
        <c:ser>
          <c:idx val="0"/>
          <c:order val="0"/>
          <c:tx>
            <c:strRef>
              <c:f>Sheet1!$B$1</c:f>
              <c:strCache>
                <c:ptCount val="1"/>
                <c:pt idx="0">
                  <c:v>Used in Last 4 weeks</c:v>
                </c:pt>
              </c:strCache>
            </c:strRef>
          </c:tx>
          <c:spPr>
            <a:solidFill>
              <a:srgbClr val="FF33CC"/>
            </a:solidFill>
          </c:spPr>
          <c:invertIfNegative val="0"/>
          <c:dPt>
            <c:idx val="4"/>
            <c:invertIfNegative val="0"/>
            <c:bubble3D val="0"/>
            <c:spPr>
              <a:solidFill>
                <a:srgbClr val="00B050"/>
              </a:solidFill>
            </c:spPr>
          </c:dPt>
          <c:dPt>
            <c:idx val="5"/>
            <c:invertIfNegative val="0"/>
            <c:bubble3D val="0"/>
            <c:spPr>
              <a:solidFill>
                <a:schemeClr val="tx2"/>
              </a:solidFill>
            </c:spPr>
          </c:dPt>
          <c:dPt>
            <c:idx val="6"/>
            <c:invertIfNegative val="0"/>
            <c:bubble3D val="0"/>
            <c:spPr>
              <a:solidFill>
                <a:srgbClr val="FF0000"/>
              </a:solidFill>
            </c:spPr>
          </c:dPt>
          <c:dLbls>
            <c:spPr>
              <a:noFill/>
              <a:ln>
                <a:noFill/>
              </a:ln>
              <a:effectLst/>
            </c:spPr>
            <c:txPr>
              <a:bodyPr/>
              <a:lstStyle/>
              <a:p>
                <a:pPr>
                  <a:defRPr sz="1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Wikipedia</c:v>
                </c:pt>
                <c:pt idx="1">
                  <c:v>Google Books</c:v>
                </c:pt>
                <c:pt idx="2">
                  <c:v>Google Arts</c:v>
                </c:pt>
                <c:pt idx="3">
                  <c:v>Europeana</c:v>
                </c:pt>
                <c:pt idx="4">
                  <c:v>culturitalia.it</c:v>
                </c:pt>
                <c:pt idx="5">
                  <c:v>Digitaltmuseum.no</c:v>
                </c:pt>
                <c:pt idx="6">
                  <c:v>cyfrowe.mnw.art.pl</c:v>
                </c:pt>
              </c:strCache>
            </c:strRef>
          </c:cat>
          <c:val>
            <c:numRef>
              <c:f>Sheet1!$B$2:$B$8</c:f>
              <c:numCache>
                <c:formatCode>0%</c:formatCode>
                <c:ptCount val="7"/>
                <c:pt idx="0">
                  <c:v>0.77</c:v>
                </c:pt>
                <c:pt idx="1">
                  <c:v>0.39</c:v>
                </c:pt>
                <c:pt idx="2">
                  <c:v>0.19</c:v>
                </c:pt>
                <c:pt idx="3">
                  <c:v>0.08</c:v>
                </c:pt>
                <c:pt idx="4">
                  <c:v>0.16</c:v>
                </c:pt>
                <c:pt idx="5">
                  <c:v>0.1</c:v>
                </c:pt>
                <c:pt idx="6">
                  <c:v>0.14000000000000001</c:v>
                </c:pt>
              </c:numCache>
            </c:numRef>
          </c:val>
        </c:ser>
        <c:dLbls>
          <c:showLegendKey val="0"/>
          <c:showVal val="0"/>
          <c:showCatName val="0"/>
          <c:showSerName val="0"/>
          <c:showPercent val="0"/>
          <c:showBubbleSize val="0"/>
        </c:dLbls>
        <c:gapWidth val="150"/>
        <c:axId val="59954304"/>
        <c:axId val="59955840"/>
      </c:barChart>
      <c:catAx>
        <c:axId val="59954304"/>
        <c:scaling>
          <c:orientation val="minMax"/>
        </c:scaling>
        <c:delete val="0"/>
        <c:axPos val="b"/>
        <c:numFmt formatCode="General" sourceLinked="0"/>
        <c:majorTickMark val="out"/>
        <c:minorTickMark val="none"/>
        <c:tickLblPos val="nextTo"/>
        <c:txPr>
          <a:bodyPr/>
          <a:lstStyle/>
          <a:p>
            <a:pPr>
              <a:defRPr sz="1100"/>
            </a:pPr>
            <a:endParaRPr lang="en-US"/>
          </a:p>
        </c:txPr>
        <c:crossAx val="59955840"/>
        <c:crosses val="autoZero"/>
        <c:auto val="1"/>
        <c:lblAlgn val="ctr"/>
        <c:lblOffset val="100"/>
        <c:noMultiLvlLbl val="0"/>
      </c:catAx>
      <c:valAx>
        <c:axId val="59955840"/>
        <c:scaling>
          <c:orientation val="minMax"/>
        </c:scaling>
        <c:delete val="0"/>
        <c:axPos val="l"/>
        <c:numFmt formatCode="0%" sourceLinked="1"/>
        <c:majorTickMark val="out"/>
        <c:minorTickMark val="none"/>
        <c:tickLblPos val="nextTo"/>
        <c:txPr>
          <a:bodyPr/>
          <a:lstStyle/>
          <a:p>
            <a:pPr>
              <a:defRPr sz="1400">
                <a:latin typeface="Arial" pitchFamily="34" charset="0"/>
                <a:cs typeface="Arial" pitchFamily="34" charset="0"/>
              </a:defRPr>
            </a:pPr>
            <a:endParaRPr lang="en-US"/>
          </a:p>
        </c:txPr>
        <c:crossAx val="59954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259129770940794"/>
          <c:y val="1.0351987804064364E-2"/>
          <c:w val="0.83226204832504047"/>
          <c:h val="0.80497306257770407"/>
        </c:manualLayout>
      </c:layout>
      <c:barChart>
        <c:barDir val="bar"/>
        <c:grouping val="stacked"/>
        <c:varyColors val="0"/>
        <c:ser>
          <c:idx val="4"/>
          <c:order val="0"/>
          <c:tx>
            <c:strRef>
              <c:f>'Future usage'!$B$103</c:f>
              <c:strCache>
                <c:ptCount val="1"/>
                <c:pt idx="0">
                  <c:v>Not at all likely</c:v>
                </c:pt>
              </c:strCache>
            </c:strRef>
          </c:tx>
          <c:spPr>
            <a:solidFill>
              <a:schemeClr val="bg1">
                <a:lumMod val="50000"/>
              </a:schemeClr>
            </a:solidFill>
            <a:effectLst/>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'Future usage'!$A$104:$A$107</c:f>
              <c:strCache>
                <c:ptCount val="4"/>
                <c:pt idx="0">
                  <c:v>Wikipedia</c:v>
                </c:pt>
                <c:pt idx="1">
                  <c:v>Google books</c:v>
                </c:pt>
                <c:pt idx="2">
                  <c:v>Europeana</c:v>
                </c:pt>
                <c:pt idx="3">
                  <c:v>Google Art Project</c:v>
                </c:pt>
              </c:strCache>
            </c:strRef>
          </c:cat>
          <c:val>
            <c:numRef>
              <c:f>'Future usage'!$B$104:$B$107</c:f>
              <c:numCache>
                <c:formatCode>0%</c:formatCode>
                <c:ptCount val="4"/>
                <c:pt idx="0">
                  <c:v>0.01</c:v>
                </c:pt>
                <c:pt idx="1">
                  <c:v>0.01</c:v>
                </c:pt>
                <c:pt idx="2">
                  <c:v>0.01</c:v>
                </c:pt>
                <c:pt idx="3">
                  <c:v>0.01</c:v>
                </c:pt>
              </c:numCache>
            </c:numRef>
          </c:val>
        </c:ser>
        <c:ser>
          <c:idx val="3"/>
          <c:order val="1"/>
          <c:tx>
            <c:strRef>
              <c:f>'Future usage'!$C$103</c:f>
              <c:strCache>
                <c:ptCount val="1"/>
                <c:pt idx="0">
                  <c:v>Not very likely</c:v>
                </c:pt>
              </c:strCache>
            </c:strRef>
          </c:tx>
          <c:spPr>
            <a:solidFill>
              <a:srgbClr val="FFCCFF"/>
            </a:solidFill>
            <a:ln>
              <a:noFill/>
            </a:ln>
            <a:effectLst/>
          </c:spPr>
          <c:invertIfNegative val="0"/>
          <c:dLbls>
            <c:spPr>
              <a:noFill/>
              <a:ln>
                <a:noFill/>
              </a:ln>
              <a:effectLst/>
            </c:spPr>
            <c:txPr>
              <a:bodyPr/>
              <a:lstStyle/>
              <a:p>
                <a:pPr>
                  <a:defRPr sz="105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'Future usage'!$A$104:$A$107</c:f>
              <c:strCache>
                <c:ptCount val="4"/>
                <c:pt idx="0">
                  <c:v>Wikipedia</c:v>
                </c:pt>
                <c:pt idx="1">
                  <c:v>Google books</c:v>
                </c:pt>
                <c:pt idx="2">
                  <c:v>Europeana</c:v>
                </c:pt>
                <c:pt idx="3">
                  <c:v>Google Art Project</c:v>
                </c:pt>
              </c:strCache>
            </c:strRef>
          </c:cat>
          <c:val>
            <c:numRef>
              <c:f>'Future usage'!$C$104:$C$107</c:f>
              <c:numCache>
                <c:formatCode>0%</c:formatCode>
                <c:ptCount val="4"/>
                <c:pt idx="0">
                  <c:v>0.03</c:v>
                </c:pt>
                <c:pt idx="1">
                  <c:v>7.0000000000000007E-2</c:v>
                </c:pt>
                <c:pt idx="2">
                  <c:v>0.09</c:v>
                </c:pt>
                <c:pt idx="3">
                  <c:v>0.08</c:v>
                </c:pt>
              </c:numCache>
            </c:numRef>
          </c:val>
        </c:ser>
        <c:ser>
          <c:idx val="2"/>
          <c:order val="2"/>
          <c:tx>
            <c:strRef>
              <c:f>'Future usage'!$D$103</c:f>
              <c:strCache>
                <c:ptCount val="1"/>
                <c:pt idx="0">
                  <c:v>Quite likely</c:v>
                </c:pt>
              </c:strCache>
            </c:strRef>
          </c:tx>
          <c:spPr>
            <a:solidFill>
              <a:srgbClr val="FF66FF"/>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'Future usage'!$A$104:$A$107</c:f>
              <c:strCache>
                <c:ptCount val="4"/>
                <c:pt idx="0">
                  <c:v>Wikipedia</c:v>
                </c:pt>
                <c:pt idx="1">
                  <c:v>Google books</c:v>
                </c:pt>
                <c:pt idx="2">
                  <c:v>Europeana</c:v>
                </c:pt>
                <c:pt idx="3">
                  <c:v>Google Art Project</c:v>
                </c:pt>
              </c:strCache>
            </c:strRef>
          </c:cat>
          <c:val>
            <c:numRef>
              <c:f>'Future usage'!$D$104:$D$107</c:f>
              <c:numCache>
                <c:formatCode>0%</c:formatCode>
                <c:ptCount val="4"/>
                <c:pt idx="0">
                  <c:v>0.16</c:v>
                </c:pt>
                <c:pt idx="1">
                  <c:v>0.28000000000000003</c:v>
                </c:pt>
                <c:pt idx="2">
                  <c:v>0.28000000000000003</c:v>
                </c:pt>
                <c:pt idx="3">
                  <c:v>0.38</c:v>
                </c:pt>
              </c:numCache>
            </c:numRef>
          </c:val>
        </c:ser>
        <c:ser>
          <c:idx val="1"/>
          <c:order val="3"/>
          <c:tx>
            <c:strRef>
              <c:f>'Future usage'!$E$103</c:f>
              <c:strCache>
                <c:ptCount val="1"/>
                <c:pt idx="0">
                  <c:v>Very likely</c:v>
                </c:pt>
              </c:strCache>
            </c:strRef>
          </c:tx>
          <c:spPr>
            <a:solidFill>
              <a:srgbClr val="FF33CC"/>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'Future usage'!$A$104:$A$107</c:f>
              <c:strCache>
                <c:ptCount val="4"/>
                <c:pt idx="0">
                  <c:v>Wikipedia</c:v>
                </c:pt>
                <c:pt idx="1">
                  <c:v>Google books</c:v>
                </c:pt>
                <c:pt idx="2">
                  <c:v>Europeana</c:v>
                </c:pt>
                <c:pt idx="3">
                  <c:v>Google Art Project</c:v>
                </c:pt>
              </c:strCache>
            </c:strRef>
          </c:cat>
          <c:val>
            <c:numRef>
              <c:f>'Future usage'!$E$104:$E$107</c:f>
              <c:numCache>
                <c:formatCode>0%</c:formatCode>
                <c:ptCount val="4"/>
                <c:pt idx="0">
                  <c:v>0.8</c:v>
                </c:pt>
                <c:pt idx="1">
                  <c:v>0.64</c:v>
                </c:pt>
                <c:pt idx="2">
                  <c:v>0.61</c:v>
                </c:pt>
                <c:pt idx="3">
                  <c:v>0.53</c:v>
                </c:pt>
              </c:numCache>
            </c:numRef>
          </c:val>
        </c:ser>
        <c:dLbls>
          <c:showLegendKey val="0"/>
          <c:showVal val="0"/>
          <c:showCatName val="0"/>
          <c:showSerName val="0"/>
          <c:showPercent val="0"/>
          <c:showBubbleSize val="0"/>
        </c:dLbls>
        <c:gapWidth val="50"/>
        <c:overlap val="100"/>
        <c:axId val="30638080"/>
        <c:axId val="30639616"/>
      </c:barChart>
      <c:catAx>
        <c:axId val="30638080"/>
        <c:scaling>
          <c:orientation val="maxMin"/>
        </c:scaling>
        <c:delete val="1"/>
        <c:axPos val="l"/>
        <c:numFmt formatCode="General" sourceLinked="1"/>
        <c:majorTickMark val="none"/>
        <c:minorTickMark val="none"/>
        <c:tickLblPos val="nextTo"/>
        <c:crossAx val="30639616"/>
        <c:crosses val="autoZero"/>
        <c:auto val="1"/>
        <c:lblAlgn val="ctr"/>
        <c:lblOffset val="100"/>
        <c:tickLblSkip val="1"/>
        <c:tickMarkSkip val="1"/>
        <c:noMultiLvlLbl val="0"/>
      </c:catAx>
      <c:valAx>
        <c:axId val="30639616"/>
        <c:scaling>
          <c:orientation val="minMax"/>
          <c:max val="1"/>
          <c:min val="0"/>
        </c:scaling>
        <c:delete val="1"/>
        <c:axPos val="t"/>
        <c:numFmt formatCode="0%" sourceLinked="1"/>
        <c:majorTickMark val="out"/>
        <c:minorTickMark val="none"/>
        <c:tickLblPos val="none"/>
        <c:crossAx val="30638080"/>
        <c:crosses val="autoZero"/>
        <c:crossBetween val="between"/>
      </c:valAx>
      <c:spPr>
        <a:noFill/>
        <a:ln w="25400">
          <a:noFill/>
        </a:ln>
      </c:spPr>
    </c:plotArea>
    <c:legend>
      <c:legendPos val="r"/>
      <c:layout>
        <c:manualLayout>
          <c:xMode val="edge"/>
          <c:yMode val="edge"/>
          <c:x val="0.18052118072591067"/>
          <c:y val="0.82202161399440665"/>
          <c:w val="0.81661477537979821"/>
          <c:h val="9.0513576153857966E-2"/>
        </c:manualLayout>
      </c:layout>
      <c:overlay val="0"/>
      <c:txPr>
        <a:bodyPr/>
        <a:lstStyle/>
        <a:p>
          <a:pPr>
            <a:defRPr lang="nl-BE" sz="900">
              <a:solidFill>
                <a:srgbClr val="000000"/>
              </a:solidFill>
            </a:defRPr>
          </a:pPr>
          <a:endParaRPr lang="en-US"/>
        </a:p>
      </c:txPr>
    </c:legend>
    <c:plotVisOnly val="1"/>
    <c:dispBlanksAs val="gap"/>
    <c:showDLblsOverMax val="0"/>
  </c:chart>
  <c:spPr>
    <a:noFill/>
    <a:ln w="9525">
      <a:noFill/>
    </a:ln>
  </c:spPr>
  <c:txPr>
    <a:bodyPr/>
    <a:lstStyle/>
    <a:p>
      <a:pPr>
        <a:defRPr sz="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Very likely to use again in next 6 </a:t>
            </a:r>
            <a:r>
              <a:rPr lang="en-US" dirty="0" smtClean="0"/>
              <a:t>months – </a:t>
            </a:r>
          </a:p>
          <a:p>
            <a:pPr>
              <a:defRPr/>
            </a:pPr>
            <a:r>
              <a:rPr lang="en-US" dirty="0" smtClean="0"/>
              <a:t>all respondents</a:t>
            </a:r>
            <a:endParaRPr lang="en-US" dirty="0"/>
          </a:p>
        </c:rich>
      </c:tx>
      <c:overlay val="0"/>
      <c:spPr>
        <a:solidFill>
          <a:schemeClr val="bg1">
            <a:lumMod val="75000"/>
          </a:schemeClr>
        </a:solidFill>
      </c:spPr>
    </c:title>
    <c:autoTitleDeleted val="0"/>
    <c:plotArea>
      <c:layout/>
      <c:barChart>
        <c:barDir val="col"/>
        <c:grouping val="clustered"/>
        <c:varyColors val="0"/>
        <c:ser>
          <c:idx val="0"/>
          <c:order val="0"/>
          <c:tx>
            <c:strRef>
              <c:f>Sheet1!$B$1</c:f>
              <c:strCache>
                <c:ptCount val="1"/>
                <c:pt idx="0">
                  <c:v>Very likely to use again in next 6 months</c:v>
                </c:pt>
              </c:strCache>
            </c:strRef>
          </c:tx>
          <c:spPr>
            <a:solidFill>
              <a:srgbClr val="00B0F0"/>
            </a:solidFill>
          </c:spPr>
          <c:invertIfNegative val="0"/>
          <c:dPt>
            <c:idx val="4"/>
            <c:invertIfNegative val="0"/>
            <c:bubble3D val="0"/>
            <c:spPr>
              <a:solidFill>
                <a:srgbClr val="00B050"/>
              </a:solidFill>
            </c:spPr>
          </c:dPt>
          <c:dPt>
            <c:idx val="5"/>
            <c:invertIfNegative val="0"/>
            <c:bubble3D val="0"/>
            <c:spPr>
              <a:solidFill>
                <a:schemeClr val="tx2"/>
              </a:solidFill>
            </c:spPr>
          </c:dPt>
          <c:dPt>
            <c:idx val="6"/>
            <c:invertIfNegative val="0"/>
            <c:bubble3D val="0"/>
            <c:spPr>
              <a:solidFill>
                <a:srgbClr val="FF0000"/>
              </a:solidFill>
            </c:spPr>
          </c:dPt>
          <c:dLbls>
            <c:spPr>
              <a:noFill/>
              <a:ln>
                <a:noFill/>
              </a:ln>
              <a:effectLst/>
            </c:spPr>
            <c:txPr>
              <a:bodyPr/>
              <a:lstStyle/>
              <a:p>
                <a:pPr>
                  <a:defRPr sz="1200" baseline="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Wikipedia</c:v>
                </c:pt>
                <c:pt idx="1">
                  <c:v>Google Books</c:v>
                </c:pt>
                <c:pt idx="2">
                  <c:v>Google Arts</c:v>
                </c:pt>
                <c:pt idx="3">
                  <c:v>Europeana</c:v>
                </c:pt>
                <c:pt idx="4">
                  <c:v>culturitalia.it</c:v>
                </c:pt>
                <c:pt idx="5">
                  <c:v>Digitaltmuseum.no</c:v>
                </c:pt>
                <c:pt idx="6">
                  <c:v>cyfrowe.mnw.art.pl</c:v>
                </c:pt>
              </c:strCache>
            </c:strRef>
          </c:cat>
          <c:val>
            <c:numRef>
              <c:f>Sheet1!$B$2:$B$8</c:f>
              <c:numCache>
                <c:formatCode>0%</c:formatCode>
                <c:ptCount val="7"/>
                <c:pt idx="0">
                  <c:v>0.66</c:v>
                </c:pt>
                <c:pt idx="1">
                  <c:v>0.28999999999999998</c:v>
                </c:pt>
                <c:pt idx="2">
                  <c:v>0.14000000000000001</c:v>
                </c:pt>
                <c:pt idx="3">
                  <c:v>0.05</c:v>
                </c:pt>
                <c:pt idx="4">
                  <c:v>0.13</c:v>
                </c:pt>
                <c:pt idx="5">
                  <c:v>0.1</c:v>
                </c:pt>
                <c:pt idx="6">
                  <c:v>0.16</c:v>
                </c:pt>
              </c:numCache>
            </c:numRef>
          </c:val>
        </c:ser>
        <c:dLbls>
          <c:showLegendKey val="0"/>
          <c:showVal val="0"/>
          <c:showCatName val="0"/>
          <c:showSerName val="0"/>
          <c:showPercent val="0"/>
          <c:showBubbleSize val="0"/>
        </c:dLbls>
        <c:gapWidth val="150"/>
        <c:axId val="73717248"/>
        <c:axId val="73718784"/>
      </c:barChart>
      <c:catAx>
        <c:axId val="73717248"/>
        <c:scaling>
          <c:orientation val="minMax"/>
        </c:scaling>
        <c:delete val="0"/>
        <c:axPos val="b"/>
        <c:numFmt formatCode="General" sourceLinked="0"/>
        <c:majorTickMark val="out"/>
        <c:minorTickMark val="none"/>
        <c:tickLblPos val="nextTo"/>
        <c:txPr>
          <a:bodyPr/>
          <a:lstStyle/>
          <a:p>
            <a:pPr>
              <a:defRPr sz="1100"/>
            </a:pPr>
            <a:endParaRPr lang="en-US"/>
          </a:p>
        </c:txPr>
        <c:crossAx val="73718784"/>
        <c:crosses val="autoZero"/>
        <c:auto val="1"/>
        <c:lblAlgn val="ctr"/>
        <c:lblOffset val="100"/>
        <c:noMultiLvlLbl val="0"/>
      </c:catAx>
      <c:valAx>
        <c:axId val="73718784"/>
        <c:scaling>
          <c:orientation val="minMax"/>
        </c:scaling>
        <c:delete val="0"/>
        <c:axPos val="l"/>
        <c:numFmt formatCode="0%" sourceLinked="1"/>
        <c:majorTickMark val="out"/>
        <c:minorTickMark val="none"/>
        <c:tickLblPos val="nextTo"/>
        <c:txPr>
          <a:bodyPr/>
          <a:lstStyle/>
          <a:p>
            <a:pPr>
              <a:defRPr sz="1400">
                <a:latin typeface="Arial" pitchFamily="34" charset="0"/>
                <a:cs typeface="Arial" pitchFamily="34" charset="0"/>
              </a:defRPr>
            </a:pPr>
            <a:endParaRPr lang="en-US"/>
          </a:p>
        </c:txPr>
        <c:crossAx val="73717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4194545219647265"/>
          <c:y val="2.0690721165384889E-3"/>
          <c:w val="0.75757581326522871"/>
          <c:h val="0.86295275015391681"/>
        </c:manualLayout>
      </c:layout>
      <c:barChart>
        <c:barDir val="bar"/>
        <c:grouping val="percentStacked"/>
        <c:varyColors val="0"/>
        <c:ser>
          <c:idx val="0"/>
          <c:order val="0"/>
          <c:tx>
            <c:strRef>
              <c:f>'Attitudes towards europeana'!$F$47</c:f>
              <c:strCache>
                <c:ptCount val="1"/>
                <c:pt idx="0">
                  <c:v>Totally disagree</c:v>
                </c:pt>
              </c:strCache>
            </c:strRef>
          </c:tx>
          <c:spPr>
            <a:solidFill>
              <a:schemeClr val="bg1">
                <a:lumMod val="65000"/>
              </a:schemeClr>
            </a:solidFill>
            <a:effectLst/>
          </c:spPr>
          <c:invertIfNegative val="0"/>
          <c:dLbls>
            <c:spPr>
              <a:noFill/>
              <a:ln>
                <a:noFill/>
              </a:ln>
              <a:effectLst/>
            </c:spPr>
            <c:txPr>
              <a:bodyPr/>
              <a:lstStyle/>
              <a:p>
                <a:pPr>
                  <a:defRPr sz="90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towards europeana'!$A$48:$A$52</c:f>
              <c:strCache>
                <c:ptCount val="5"/>
                <c:pt idx="0">
                  <c:v>...is a site that I would recommend to my friends/colleagues who were interested in arts/culture</c:v>
                </c:pt>
                <c:pt idx="1">
                  <c:v>...is a site where you can access millions of books, films, paintings and museum objects that have been digitised</c:v>
                </c:pt>
                <c:pt idx="2">
                  <c:v>...is an authoritative source of cultural information</c:v>
                </c:pt>
                <c:pt idx="3">
                  <c:v>...provides a new way to explore the things I am interested in</c:v>
                </c:pt>
                <c:pt idx="4">
                  <c:v>...I can get the same information that can be found  on Europeana from other sources</c:v>
                </c:pt>
              </c:strCache>
            </c:strRef>
          </c:cat>
          <c:val>
            <c:numRef>
              <c:f>'Attitudes towards europeana'!$F$48:$F$52</c:f>
              <c:numCache>
                <c:formatCode>0%</c:formatCode>
                <c:ptCount val="5"/>
                <c:pt idx="0">
                  <c:v>0.01</c:v>
                </c:pt>
                <c:pt idx="1">
                  <c:v>0.03</c:v>
                </c:pt>
                <c:pt idx="2">
                  <c:v>0.04</c:v>
                </c:pt>
                <c:pt idx="3">
                  <c:v>0.03</c:v>
                </c:pt>
                <c:pt idx="4">
                  <c:v>0.04</c:v>
                </c:pt>
              </c:numCache>
            </c:numRef>
          </c:val>
        </c:ser>
        <c:ser>
          <c:idx val="1"/>
          <c:order val="1"/>
          <c:tx>
            <c:strRef>
              <c:f>'Attitudes towards europeana'!$E$47</c:f>
              <c:strCache>
                <c:ptCount val="1"/>
                <c:pt idx="0">
                  <c:v>Slightly disagree</c:v>
                </c:pt>
              </c:strCache>
            </c:strRef>
          </c:tx>
          <c:spPr>
            <a:solidFill>
              <a:schemeClr val="bg1">
                <a:lumMod val="50000"/>
              </a:schemeClr>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05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towards europeana'!$A$48:$A$52</c:f>
              <c:strCache>
                <c:ptCount val="5"/>
                <c:pt idx="0">
                  <c:v>...is a site that I would recommend to my friends/colleagues who were interested in arts/culture</c:v>
                </c:pt>
                <c:pt idx="1">
                  <c:v>...is a site where you can access millions of books, films, paintings and museum objects that have been digitised</c:v>
                </c:pt>
                <c:pt idx="2">
                  <c:v>...is an authoritative source of cultural information</c:v>
                </c:pt>
                <c:pt idx="3">
                  <c:v>...provides a new way to explore the things I am interested in</c:v>
                </c:pt>
                <c:pt idx="4">
                  <c:v>...I can get the same information that can be found  on Europeana from other sources</c:v>
                </c:pt>
              </c:strCache>
            </c:strRef>
          </c:cat>
          <c:val>
            <c:numRef>
              <c:f>'Attitudes towards europeana'!$E$48:$E$52</c:f>
              <c:numCache>
                <c:formatCode>0%</c:formatCode>
                <c:ptCount val="5"/>
                <c:pt idx="0">
                  <c:v>0.1</c:v>
                </c:pt>
                <c:pt idx="1">
                  <c:v>0.1</c:v>
                </c:pt>
                <c:pt idx="2">
                  <c:v>7.0000000000000007E-2</c:v>
                </c:pt>
                <c:pt idx="3">
                  <c:v>0.06</c:v>
                </c:pt>
                <c:pt idx="4">
                  <c:v>0.08</c:v>
                </c:pt>
              </c:numCache>
            </c:numRef>
          </c:val>
        </c:ser>
        <c:ser>
          <c:idx val="2"/>
          <c:order val="2"/>
          <c:tx>
            <c:strRef>
              <c:f>'Attitudes towards europeana'!$D$47</c:f>
              <c:strCache>
                <c:ptCount val="1"/>
                <c:pt idx="0">
                  <c:v>Neutral</c:v>
                </c:pt>
              </c:strCache>
            </c:strRef>
          </c:tx>
          <c:spPr>
            <a:solidFill>
              <a:srgbClr val="FFCCFF"/>
            </a:solidFill>
            <a:ln w="25400">
              <a:noFill/>
            </a:ln>
            <a:effectLst>
              <a:outerShdw blurRad="50800" dist="38100" dir="2700000" algn="tl" rotWithShape="0">
                <a:prstClr val="black">
                  <a:alpha val="0"/>
                </a:prstClr>
              </a:outerShdw>
            </a:effectLst>
          </c:spPr>
          <c:invertIfNegative val="0"/>
          <c:dLbls>
            <c:numFmt formatCode="0%" sourceLinked="0"/>
            <c:spPr>
              <a:noFill/>
              <a:ln w="25400">
                <a:noFill/>
              </a:ln>
            </c:spPr>
            <c:txPr>
              <a:bodyPr/>
              <a:lstStyle/>
              <a:p>
                <a:pPr>
                  <a:defRPr lang="nl-BE" sz="1050" b="1">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towards europeana'!$A$48:$A$52</c:f>
              <c:strCache>
                <c:ptCount val="5"/>
                <c:pt idx="0">
                  <c:v>...is a site that I would recommend to my friends/colleagues who were interested in arts/culture</c:v>
                </c:pt>
                <c:pt idx="1">
                  <c:v>...is a site where you can access millions of books, films, paintings and museum objects that have been digitised</c:v>
                </c:pt>
                <c:pt idx="2">
                  <c:v>...is an authoritative source of cultural information</c:v>
                </c:pt>
                <c:pt idx="3">
                  <c:v>...provides a new way to explore the things I am interested in</c:v>
                </c:pt>
                <c:pt idx="4">
                  <c:v>...I can get the same information that can be found  on Europeana from other sources</c:v>
                </c:pt>
              </c:strCache>
            </c:strRef>
          </c:cat>
          <c:val>
            <c:numRef>
              <c:f>'Attitudes towards europeana'!$D$48:$D$52</c:f>
              <c:numCache>
                <c:formatCode>0%</c:formatCode>
                <c:ptCount val="5"/>
                <c:pt idx="0">
                  <c:v>0.14000000000000001</c:v>
                </c:pt>
                <c:pt idx="1">
                  <c:v>0.15</c:v>
                </c:pt>
                <c:pt idx="2">
                  <c:v>0.16</c:v>
                </c:pt>
                <c:pt idx="3">
                  <c:v>0.2</c:v>
                </c:pt>
                <c:pt idx="4">
                  <c:v>0.23</c:v>
                </c:pt>
              </c:numCache>
            </c:numRef>
          </c:val>
        </c:ser>
        <c:ser>
          <c:idx val="3"/>
          <c:order val="3"/>
          <c:tx>
            <c:strRef>
              <c:f>'Attitudes towards europeana'!$C$47</c:f>
              <c:strCache>
                <c:ptCount val="1"/>
                <c:pt idx="0">
                  <c:v>Slightly agree</c:v>
                </c:pt>
              </c:strCache>
            </c:strRef>
          </c:tx>
          <c:spPr>
            <a:solidFill>
              <a:srgbClr val="FF66FF"/>
            </a:solidFill>
            <a:ln>
              <a:noFill/>
            </a:ln>
            <a:effectLst/>
          </c:spPr>
          <c:invertIfNegative val="0"/>
          <c:dLbls>
            <c:spPr>
              <a:noFill/>
              <a:ln>
                <a:noFill/>
              </a:ln>
              <a:effectLst/>
            </c:spPr>
            <c:txPr>
              <a:bodyPr/>
              <a:lstStyle/>
              <a:p>
                <a:pPr>
                  <a:defRPr sz="105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towards europeana'!$A$48:$A$52</c:f>
              <c:strCache>
                <c:ptCount val="5"/>
                <c:pt idx="0">
                  <c:v>...is a site that I would recommend to my friends/colleagues who were interested in arts/culture</c:v>
                </c:pt>
                <c:pt idx="1">
                  <c:v>...is a site where you can access millions of books, films, paintings and museum objects that have been digitised</c:v>
                </c:pt>
                <c:pt idx="2">
                  <c:v>...is an authoritative source of cultural information</c:v>
                </c:pt>
                <c:pt idx="3">
                  <c:v>...provides a new way to explore the things I am interested in</c:v>
                </c:pt>
                <c:pt idx="4">
                  <c:v>...I can get the same information that can be found  on Europeana from other sources</c:v>
                </c:pt>
              </c:strCache>
            </c:strRef>
          </c:cat>
          <c:val>
            <c:numRef>
              <c:f>'Attitudes towards europeana'!$C$48:$C$52</c:f>
              <c:numCache>
                <c:formatCode>0%</c:formatCode>
                <c:ptCount val="5"/>
                <c:pt idx="0">
                  <c:v>0.28000000000000003</c:v>
                </c:pt>
                <c:pt idx="1">
                  <c:v>0.28999999999999998</c:v>
                </c:pt>
                <c:pt idx="2">
                  <c:v>0.3</c:v>
                </c:pt>
                <c:pt idx="3">
                  <c:v>0.32</c:v>
                </c:pt>
                <c:pt idx="4">
                  <c:v>0.39</c:v>
                </c:pt>
              </c:numCache>
            </c:numRef>
          </c:val>
        </c:ser>
        <c:ser>
          <c:idx val="4"/>
          <c:order val="4"/>
          <c:tx>
            <c:strRef>
              <c:f>'Attitudes towards europeana'!$B$47</c:f>
              <c:strCache>
                <c:ptCount val="1"/>
                <c:pt idx="0">
                  <c:v>Totally agree</c:v>
                </c:pt>
              </c:strCache>
            </c:strRef>
          </c:tx>
          <c:spPr>
            <a:solidFill>
              <a:srgbClr val="FF33CC"/>
            </a:solidFill>
            <a:effectLst/>
          </c:spPr>
          <c:invertIfNegative val="0"/>
          <c:dLbls>
            <c:spPr>
              <a:noFill/>
              <a:ln>
                <a:noFill/>
              </a:ln>
              <a:effectLst/>
            </c:spPr>
            <c:txPr>
              <a:bodyPr/>
              <a:lstStyle/>
              <a:p>
                <a:pPr>
                  <a:defRPr sz="105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towards europeana'!$A$48:$A$52</c:f>
              <c:strCache>
                <c:ptCount val="5"/>
                <c:pt idx="0">
                  <c:v>...is a site that I would recommend to my friends/colleagues who were interested in arts/culture</c:v>
                </c:pt>
                <c:pt idx="1">
                  <c:v>...is a site where you can access millions of books, films, paintings and museum objects that have been digitised</c:v>
                </c:pt>
                <c:pt idx="2">
                  <c:v>...is an authoritative source of cultural information</c:v>
                </c:pt>
                <c:pt idx="3">
                  <c:v>...provides a new way to explore the things I am interested in</c:v>
                </c:pt>
                <c:pt idx="4">
                  <c:v>...I can get the same information that can be found  on Europeana from other sources</c:v>
                </c:pt>
              </c:strCache>
            </c:strRef>
          </c:cat>
          <c:val>
            <c:numRef>
              <c:f>'Attitudes towards europeana'!$B$48:$B$52</c:f>
              <c:numCache>
                <c:formatCode>0%</c:formatCode>
                <c:ptCount val="5"/>
                <c:pt idx="0">
                  <c:v>0.45</c:v>
                </c:pt>
                <c:pt idx="1">
                  <c:v>0.44</c:v>
                </c:pt>
                <c:pt idx="2">
                  <c:v>0.42</c:v>
                </c:pt>
                <c:pt idx="3">
                  <c:v>0.4</c:v>
                </c:pt>
                <c:pt idx="4">
                  <c:v>0.27</c:v>
                </c:pt>
              </c:numCache>
            </c:numRef>
          </c:val>
        </c:ser>
        <c:dLbls>
          <c:showLegendKey val="0"/>
          <c:showVal val="0"/>
          <c:showCatName val="0"/>
          <c:showSerName val="0"/>
          <c:showPercent val="0"/>
          <c:showBubbleSize val="0"/>
        </c:dLbls>
        <c:gapWidth val="50"/>
        <c:overlap val="100"/>
        <c:axId val="75437184"/>
        <c:axId val="75438720"/>
      </c:barChart>
      <c:catAx>
        <c:axId val="75437184"/>
        <c:scaling>
          <c:orientation val="maxMin"/>
        </c:scaling>
        <c:delete val="1"/>
        <c:axPos val="l"/>
        <c:numFmt formatCode="General" sourceLinked="1"/>
        <c:majorTickMark val="none"/>
        <c:minorTickMark val="none"/>
        <c:tickLblPos val="nextTo"/>
        <c:crossAx val="75438720"/>
        <c:crosses val="autoZero"/>
        <c:auto val="1"/>
        <c:lblAlgn val="ctr"/>
        <c:lblOffset val="100"/>
        <c:noMultiLvlLbl val="0"/>
      </c:catAx>
      <c:valAx>
        <c:axId val="75438720"/>
        <c:scaling>
          <c:orientation val="minMax"/>
          <c:max val="1"/>
          <c:min val="0"/>
        </c:scaling>
        <c:delete val="1"/>
        <c:axPos val="t"/>
        <c:numFmt formatCode="0%" sourceLinked="1"/>
        <c:majorTickMark val="out"/>
        <c:minorTickMark val="none"/>
        <c:tickLblPos val="none"/>
        <c:crossAx val="75437184"/>
        <c:crosses val="autoZero"/>
        <c:crossBetween val="between"/>
      </c:valAx>
      <c:spPr>
        <a:noFill/>
        <a:ln w="25400">
          <a:noFill/>
        </a:ln>
      </c:spPr>
    </c:plotArea>
    <c:legend>
      <c:legendPos val="r"/>
      <c:layout>
        <c:manualLayout>
          <c:xMode val="edge"/>
          <c:yMode val="edge"/>
          <c:x val="0.12878744407961151"/>
          <c:y val="0.85100706642438928"/>
          <c:w val="0.81439584728022363"/>
          <c:h val="0.1489930841794409"/>
        </c:manualLayout>
      </c:layout>
      <c:overlay val="0"/>
      <c:txPr>
        <a:bodyPr/>
        <a:lstStyle/>
        <a:p>
          <a:pPr>
            <a:defRPr lang="nl-BE" sz="900">
              <a:solidFill>
                <a:srgbClr val="000000"/>
              </a:solidFill>
              <a:latin typeface="Arial" pitchFamily="34" charset="0"/>
              <a:cs typeface="Arial" pitchFamily="34" charset="0"/>
            </a:defRPr>
          </a:pPr>
          <a:endParaRPr lang="en-US"/>
        </a:p>
      </c:txPr>
    </c:legend>
    <c:plotVisOnly val="1"/>
    <c:dispBlanksAs val="gap"/>
    <c:showDLblsOverMax val="0"/>
  </c:chart>
  <c:spPr>
    <a:noFill/>
    <a:ln w="9525">
      <a:noFill/>
    </a:ln>
  </c:spPr>
  <c:txPr>
    <a:bodyPr/>
    <a:lstStyle/>
    <a:p>
      <a:pPr>
        <a:defRPr sz="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702083333333336"/>
          <c:y val="0"/>
        </c:manualLayout>
      </c:layout>
      <c:overlay val="0"/>
    </c:title>
    <c:autoTitleDeleted val="0"/>
    <c:plotArea>
      <c:layout>
        <c:manualLayout>
          <c:layoutTarget val="inner"/>
          <c:xMode val="edge"/>
          <c:yMode val="edge"/>
          <c:x val="0.11315813648293964"/>
          <c:y val="0.15422662401574802"/>
          <c:w val="0.86392519685039371"/>
          <c:h val="0.64615871062992125"/>
        </c:manualLayout>
      </c:layout>
      <c:barChart>
        <c:barDir val="col"/>
        <c:grouping val="stacked"/>
        <c:varyColors val="0"/>
        <c:ser>
          <c:idx val="0"/>
          <c:order val="0"/>
          <c:tx>
            <c:strRef>
              <c:f>Sheet1!$B$1</c:f>
              <c:strCache>
                <c:ptCount val="1"/>
                <c:pt idx="0">
                  <c:v>Recommend</c:v>
                </c:pt>
              </c:strCache>
            </c:strRef>
          </c:tx>
          <c:invertIfNegative val="0"/>
          <c:dPt>
            <c:idx val="2"/>
            <c:invertIfNegative val="0"/>
            <c:bubble3D val="0"/>
            <c:spPr>
              <a:solidFill>
                <a:schemeClr val="accent6"/>
              </a:solidFill>
            </c:spPr>
          </c:dPt>
          <c:dPt>
            <c:idx val="3"/>
            <c:invertIfNegative val="0"/>
            <c:bubble3D val="0"/>
            <c:spPr>
              <a:solidFill>
                <a:srgbClr val="FF0000"/>
              </a:solidFill>
            </c:spPr>
          </c:dPt>
          <c:dPt>
            <c:idx val="4"/>
            <c:invertIfNegative val="0"/>
            <c:bubble3D val="0"/>
            <c:spPr>
              <a:solidFill>
                <a:srgbClr val="FF0000"/>
              </a:solidFill>
            </c:spPr>
          </c:dPt>
          <c:dLbls>
            <c:dLbl>
              <c:idx val="0"/>
              <c:layout>
                <c:manualLayout>
                  <c:x val="0"/>
                  <c:y val="-0.3187499999999999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2951E-3"/>
                  <c:y val="-0.3468749999999999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2500000000000003E-3"/>
                  <c:y val="-0.23437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112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8750000000000006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Totally agree</c:v>
                </c:pt>
                <c:pt idx="1">
                  <c:v>Slightly agree</c:v>
                </c:pt>
                <c:pt idx="2">
                  <c:v>Neutral</c:v>
                </c:pt>
                <c:pt idx="3">
                  <c:v>Slightly disagree</c:v>
                </c:pt>
                <c:pt idx="4">
                  <c:v>Totally disagree</c:v>
                </c:pt>
              </c:strCache>
            </c:strRef>
          </c:cat>
          <c:val>
            <c:numRef>
              <c:f>Sheet1!$B$2:$B$6</c:f>
              <c:numCache>
                <c:formatCode>0%</c:formatCode>
                <c:ptCount val="5"/>
                <c:pt idx="0">
                  <c:v>0.3</c:v>
                </c:pt>
                <c:pt idx="1">
                  <c:v>0.35</c:v>
                </c:pt>
                <c:pt idx="2">
                  <c:v>0.21</c:v>
                </c:pt>
                <c:pt idx="3">
                  <c:v>0.06</c:v>
                </c:pt>
                <c:pt idx="4">
                  <c:v>0.02</c:v>
                </c:pt>
              </c:numCache>
            </c:numRef>
          </c:val>
        </c:ser>
        <c:dLbls>
          <c:showLegendKey val="0"/>
          <c:showVal val="0"/>
          <c:showCatName val="0"/>
          <c:showSerName val="0"/>
          <c:showPercent val="0"/>
          <c:showBubbleSize val="0"/>
        </c:dLbls>
        <c:gapWidth val="150"/>
        <c:overlap val="100"/>
        <c:axId val="86387328"/>
        <c:axId val="86389120"/>
      </c:barChart>
      <c:catAx>
        <c:axId val="86387328"/>
        <c:scaling>
          <c:orientation val="minMax"/>
        </c:scaling>
        <c:delete val="0"/>
        <c:axPos val="b"/>
        <c:numFmt formatCode="General" sourceLinked="0"/>
        <c:majorTickMark val="out"/>
        <c:minorTickMark val="none"/>
        <c:tickLblPos val="nextTo"/>
        <c:txPr>
          <a:bodyPr/>
          <a:lstStyle/>
          <a:p>
            <a:pPr>
              <a:defRPr sz="1200"/>
            </a:pPr>
            <a:endParaRPr lang="en-US"/>
          </a:p>
        </c:txPr>
        <c:crossAx val="86389120"/>
        <c:crosses val="autoZero"/>
        <c:auto val="1"/>
        <c:lblAlgn val="ctr"/>
        <c:lblOffset val="100"/>
        <c:noMultiLvlLbl val="0"/>
      </c:catAx>
      <c:valAx>
        <c:axId val="86389120"/>
        <c:scaling>
          <c:orientation val="minMax"/>
        </c:scaling>
        <c:delete val="1"/>
        <c:axPos val="l"/>
        <c:numFmt formatCode="0%" sourceLinked="1"/>
        <c:majorTickMark val="out"/>
        <c:minorTickMark val="none"/>
        <c:tickLblPos val="nextTo"/>
        <c:crossAx val="863873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0.07378</cdr:x>
      <cdr:y>0.57063</cdr:y>
    </cdr:from>
    <cdr:to>
      <cdr:x>0.29152</cdr:x>
      <cdr:y>0.66574</cdr:y>
    </cdr:to>
    <cdr:sp macro="" textlink="">
      <cdr:nvSpPr>
        <cdr:cNvPr id="2" name="Rectangle 1"/>
        <cdr:cNvSpPr/>
      </cdr:nvSpPr>
      <cdr:spPr>
        <a:xfrm xmlns:a="http://schemas.openxmlformats.org/drawingml/2006/main">
          <a:off x="330270" y="1983856"/>
          <a:ext cx="974637" cy="330662"/>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E49556-7E0F-4A75-8546-22A43CA98EE6}" type="datetimeFigureOut">
              <a:rPr lang="nl-BE" smtClean="0"/>
              <a:t>23/01/2015</a:t>
            </a:fld>
            <a:endParaRPr lang="nl-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A48901-7434-49E7-9B8C-7187085873BD}" type="slidenum">
              <a:rPr lang="nl-BE" smtClean="0"/>
              <a:t>‹#›</a:t>
            </a:fld>
            <a:endParaRPr lang="nl-BE"/>
          </a:p>
        </p:txBody>
      </p:sp>
    </p:spTree>
    <p:extLst>
      <p:ext uri="{BB962C8B-B14F-4D97-AF65-F5344CB8AC3E}">
        <p14:creationId xmlns:p14="http://schemas.microsoft.com/office/powerpoint/2010/main" val="234063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A68A6-7569-4D1C-AF2C-0BCE40B2426F}" type="datetimeFigureOut">
              <a:rPr lang="nl-BE" smtClean="0"/>
              <a:pPr/>
              <a:t>23/01/2015</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C5DDD-ACDE-439F-9292-3C025CCF3EA0}" type="slidenum">
              <a:rPr lang="nl-BE" smtClean="0"/>
              <a:pPr/>
              <a:t>‹#›</a:t>
            </a:fld>
            <a:endParaRPr lang="nl-BE"/>
          </a:p>
        </p:txBody>
      </p:sp>
    </p:spTree>
    <p:extLst>
      <p:ext uri="{BB962C8B-B14F-4D97-AF65-F5344CB8AC3E}">
        <p14:creationId xmlns:p14="http://schemas.microsoft.com/office/powerpoint/2010/main" val="274443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60C5DDD-ACDE-439F-9292-3C025CCF3EA0}" type="slidenum">
              <a:rPr lang="nl-BE" smtClean="0"/>
              <a:pPr/>
              <a:t>6</a:t>
            </a:fld>
            <a:endParaRPr lang="nl-BE"/>
          </a:p>
        </p:txBody>
      </p:sp>
    </p:spTree>
    <p:extLst>
      <p:ext uri="{BB962C8B-B14F-4D97-AF65-F5344CB8AC3E}">
        <p14:creationId xmlns:p14="http://schemas.microsoft.com/office/powerpoint/2010/main" val="355780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60C5DDD-ACDE-439F-9292-3C025CCF3EA0}" type="slidenum">
              <a:rPr lang="nl-BE" smtClean="0"/>
              <a:pPr/>
              <a:t>47</a:t>
            </a:fld>
            <a:endParaRPr lang="nl-BE"/>
          </a:p>
        </p:txBody>
      </p:sp>
    </p:spTree>
    <p:extLst>
      <p:ext uri="{BB962C8B-B14F-4D97-AF65-F5344CB8AC3E}">
        <p14:creationId xmlns:p14="http://schemas.microsoft.com/office/powerpoint/2010/main" val="3557803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2.xml"/><Relationship Id="rId5" Type="http://schemas.openxmlformats.org/officeDocument/2006/relationships/image" Target="../media/image26.emf"/><Relationship Id="rId4" Type="http://schemas.openxmlformats.org/officeDocument/2006/relationships/image" Target="../media/image31.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26.emf"/><Relationship Id="rId4" Type="http://schemas.openxmlformats.org/officeDocument/2006/relationships/image" Target="../media/image3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descr="lijntj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0874" y="2234335"/>
            <a:ext cx="4748149" cy="319277"/>
          </a:xfrm>
          <a:prstGeom prst="rect">
            <a:avLst/>
          </a:prstGeom>
        </p:spPr>
      </p:pic>
      <p:pic>
        <p:nvPicPr>
          <p:cNvPr id="23" name="Picture 22" descr="lijntj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970874" y="3881104"/>
            <a:ext cx="4748149" cy="319277"/>
          </a:xfrm>
          <a:prstGeom prst="rect">
            <a:avLst/>
          </a:prstGeom>
        </p:spPr>
      </p:pic>
      <p:pic>
        <p:nvPicPr>
          <p:cNvPr id="24" name="Picture 23" descr="Travel&amp;Leisure.png"/>
          <p:cNvPicPr>
            <a:picLocks noChangeAspect="1"/>
          </p:cNvPicPr>
          <p:nvPr userDrawn="1"/>
        </p:nvPicPr>
        <p:blipFill rotWithShape="1">
          <a:blip r:embed="rId4">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30" name="Title 1"/>
          <p:cNvSpPr>
            <a:spLocks noGrp="1"/>
          </p:cNvSpPr>
          <p:nvPr>
            <p:ph type="ctrTitle"/>
          </p:nvPr>
        </p:nvSpPr>
        <p:spPr>
          <a:xfrm>
            <a:off x="3486150" y="2654406"/>
            <a:ext cx="5656263" cy="698500"/>
          </a:xfrm>
          <a:prstGeom prst="rect">
            <a:avLst/>
          </a:prstGeom>
        </p:spPr>
        <p:txBody>
          <a:bodyPr/>
          <a:lstStyle>
            <a:lvl1pPr>
              <a:defRPr lang="nl-BE" sz="2800" b="1" kern="1200" dirty="0">
                <a:solidFill>
                  <a:schemeClr val="tx1"/>
                </a:solidFill>
                <a:latin typeface="Arial"/>
                <a:ea typeface="+mn-ea"/>
                <a:cs typeface="Arial"/>
              </a:defRPr>
            </a:lvl1pPr>
          </a:lstStyle>
          <a:p>
            <a:r>
              <a:rPr lang="en-US" dirty="0" smtClean="0"/>
              <a:t>Click to edit Master title style</a:t>
            </a:r>
            <a:endParaRPr lang="nl-BE" dirty="0"/>
          </a:p>
        </p:txBody>
      </p:sp>
      <p:sp>
        <p:nvSpPr>
          <p:cNvPr id="31" name="Subtitle 2"/>
          <p:cNvSpPr>
            <a:spLocks noGrp="1"/>
          </p:cNvSpPr>
          <p:nvPr>
            <p:ph type="subTitle" idx="1"/>
          </p:nvPr>
        </p:nvSpPr>
        <p:spPr>
          <a:xfrm>
            <a:off x="3581400" y="3210031"/>
            <a:ext cx="5562600" cy="561975"/>
          </a:xfrm>
          <a:prstGeom prst="rect">
            <a:avLst/>
          </a:prstGeom>
        </p:spPr>
        <p:txBody>
          <a:bodyPr/>
          <a:lstStyle>
            <a:lvl1pPr marL="0" indent="0" algn="ctr">
              <a:buNone/>
              <a:defRPr lang="nl-BE" sz="2400" kern="1200" dirty="0">
                <a:solidFill>
                  <a:srgbClr val="F78B00"/>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BE" dirty="0"/>
          </a:p>
        </p:txBody>
      </p:sp>
    </p:spTree>
    <p:extLst>
      <p:ext uri="{BB962C8B-B14F-4D97-AF65-F5344CB8AC3E}">
        <p14:creationId xmlns:p14="http://schemas.microsoft.com/office/powerpoint/2010/main" val="4082199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tput">
    <p:spTree>
      <p:nvGrpSpPr>
        <p:cNvPr id="1" name=""/>
        <p:cNvGrpSpPr/>
        <p:nvPr/>
      </p:nvGrpSpPr>
      <p:grpSpPr>
        <a:xfrm>
          <a:off x="0" y="0"/>
          <a:ext cx="0" cy="0"/>
          <a:chOff x="0" y="0"/>
          <a:chExt cx="0" cy="0"/>
        </a:xfrm>
      </p:grpSpPr>
      <p:sp>
        <p:nvSpPr>
          <p:cNvPr id="2" name="Title 1"/>
          <p:cNvSpPr>
            <a:spLocks noGrp="1"/>
          </p:cNvSpPr>
          <p:nvPr>
            <p:ph type="title"/>
          </p:nvPr>
        </p:nvSpPr>
        <p:spPr>
          <a:xfrm>
            <a:off x="666749" y="-1"/>
            <a:ext cx="7229475" cy="714375"/>
          </a:xfrm>
          <a:prstGeom prst="rect">
            <a:avLst/>
          </a:prstGeom>
        </p:spPr>
        <p:txBody>
          <a:bodyPr/>
          <a:lstStyle>
            <a:lvl1pPr>
              <a:defRPr sz="1800"/>
            </a:lvl1pPr>
          </a:lstStyle>
          <a:p>
            <a:r>
              <a:rPr lang="en-US" smtClean="0"/>
              <a:t>Click to edit Master title style</a:t>
            </a:r>
            <a:endParaRPr lang="nl-BE" dirty="0"/>
          </a:p>
        </p:txBody>
      </p:sp>
      <p:sp>
        <p:nvSpPr>
          <p:cNvPr id="10" name="Content Placeholder 11"/>
          <p:cNvSpPr>
            <a:spLocks noGrp="1"/>
          </p:cNvSpPr>
          <p:nvPr>
            <p:ph sz="quarter" idx="10"/>
          </p:nvPr>
        </p:nvSpPr>
        <p:spPr>
          <a:xfrm>
            <a:off x="485775" y="833438"/>
            <a:ext cx="8450263" cy="55864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Line 9"/>
          <p:cNvSpPr>
            <a:spLocks noChangeShapeType="1"/>
          </p:cNvSpPr>
          <p:nvPr userDrawn="1"/>
        </p:nvSpPr>
        <p:spPr bwMode="auto">
          <a:xfrm flipV="1">
            <a:off x="268949" y="714375"/>
            <a:ext cx="8874000" cy="1588"/>
          </a:xfrm>
          <a:prstGeom prst="line">
            <a:avLst/>
          </a:prstGeom>
          <a:noFill/>
          <a:ln w="19050">
            <a:solidFill>
              <a:schemeClr val="bg2"/>
            </a:solidFill>
            <a:round/>
            <a:headEnd/>
            <a:tailEnd/>
          </a:ln>
          <a:effectLst/>
        </p:spPr>
        <p:txBody>
          <a:bodyPr/>
          <a:lstStyle/>
          <a:p>
            <a:pPr defTabSz="914400">
              <a:defRPr/>
            </a:pPr>
            <a:endParaRPr lang="en-US" dirty="0">
              <a:solidFill>
                <a:srgbClr val="6D6F71"/>
              </a:solidFill>
            </a:endParaRPr>
          </a:p>
        </p:txBody>
      </p:sp>
      <p:sp>
        <p:nvSpPr>
          <p:cNvPr id="5" name="Line 9"/>
          <p:cNvSpPr>
            <a:spLocks noChangeShapeType="1"/>
          </p:cNvSpPr>
          <p:nvPr userDrawn="1"/>
        </p:nvSpPr>
        <p:spPr bwMode="auto">
          <a:xfrm flipV="1">
            <a:off x="268949" y="714375"/>
            <a:ext cx="8874000" cy="1588"/>
          </a:xfrm>
          <a:prstGeom prst="line">
            <a:avLst/>
          </a:prstGeom>
          <a:noFill/>
          <a:ln w="19050">
            <a:solidFill>
              <a:schemeClr val="bg2"/>
            </a:solidFill>
            <a:round/>
            <a:headEnd/>
            <a:tailEnd/>
          </a:ln>
          <a:effectLst/>
        </p:spPr>
        <p:txBody>
          <a:bodyPr/>
          <a:lstStyle/>
          <a:p>
            <a:pPr defTabSz="914400">
              <a:defRPr/>
            </a:pPr>
            <a:endParaRPr lang="en-US" dirty="0">
              <a:solidFill>
                <a:srgbClr val="6D6F71"/>
              </a:solidFill>
            </a:endParaRPr>
          </a:p>
        </p:txBody>
      </p:sp>
    </p:spTree>
    <p:extLst>
      <p:ext uri="{BB962C8B-B14F-4D97-AF65-F5344CB8AC3E}">
        <p14:creationId xmlns:p14="http://schemas.microsoft.com/office/powerpoint/2010/main" val="2795669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hapter title">
    <p:spTree>
      <p:nvGrpSpPr>
        <p:cNvPr id="1" name=""/>
        <p:cNvGrpSpPr/>
        <p:nvPr/>
      </p:nvGrpSpPr>
      <p:grpSpPr>
        <a:xfrm>
          <a:off x="0" y="0"/>
          <a:ext cx="0" cy="0"/>
          <a:chOff x="0" y="0"/>
          <a:chExt cx="0" cy="0"/>
        </a:xfrm>
      </p:grpSpPr>
      <p:pic>
        <p:nvPicPr>
          <p:cNvPr id="2" name="Picture 2" descr="C:\Users\simon\AppData\Local\Microsoft\Windows\Temporary Internet Files\Content.Outlook\9S3VAPG9\BBC AD ID horiz v1.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598166" y="6274114"/>
            <a:ext cx="1233096" cy="22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21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49" y="-1"/>
            <a:ext cx="7229475" cy="714375"/>
          </a:xfrm>
          <a:prstGeom prst="rect">
            <a:avLst/>
          </a:prstGeom>
        </p:spPr>
        <p:txBody>
          <a:bodyPr/>
          <a:lstStyle>
            <a:lvl1pPr>
              <a:defRPr sz="1800"/>
            </a:lvl1pPr>
          </a:lstStyle>
          <a:p>
            <a:r>
              <a:rPr lang="en-US" smtClean="0"/>
              <a:t>Click to edit Master title style</a:t>
            </a:r>
            <a:endParaRPr lang="nl-BE" dirty="0"/>
          </a:p>
        </p:txBody>
      </p:sp>
      <p:sp>
        <p:nvSpPr>
          <p:cNvPr id="12" name="Content Placeholder 11"/>
          <p:cNvSpPr>
            <a:spLocks noGrp="1"/>
          </p:cNvSpPr>
          <p:nvPr>
            <p:ph sz="quarter" idx="10"/>
          </p:nvPr>
        </p:nvSpPr>
        <p:spPr>
          <a:xfrm>
            <a:off x="485775" y="833438"/>
            <a:ext cx="8450263" cy="5586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257978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808" y="347664"/>
            <a:ext cx="6463812" cy="496887"/>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987669" y="1104901"/>
            <a:ext cx="8042031" cy="4525963"/>
          </a:xfrm>
          <a:prstGeom prst="rect">
            <a:avLst/>
          </a:prstGeom>
        </p:spPr>
        <p:txBody>
          <a:bodyPr/>
          <a:lstStyle/>
          <a:p>
            <a:pPr lvl="0"/>
            <a:endParaRPr lang="en-GB" noProof="0" smtClean="0"/>
          </a:p>
        </p:txBody>
      </p:sp>
      <p:sp>
        <p:nvSpPr>
          <p:cNvPr id="4" name="Rectangle 6"/>
          <p:cNvSpPr>
            <a:spLocks noGrp="1" noChangeArrowheads="1"/>
          </p:cNvSpPr>
          <p:nvPr>
            <p:ph type="sldNum" sz="quarter" idx="10"/>
          </p:nvPr>
        </p:nvSpPr>
        <p:spPr>
          <a:xfrm>
            <a:off x="6858000" y="6643688"/>
            <a:ext cx="2133600" cy="204787"/>
          </a:xfrm>
          <a:prstGeom prst="rect">
            <a:avLst/>
          </a:prstGeom>
        </p:spPr>
        <p:txBody>
          <a:bodyPr/>
          <a:lstStyle>
            <a:lvl1pPr>
              <a:defRPr>
                <a:cs typeface="+mn-cs"/>
              </a:defRPr>
            </a:lvl1pPr>
          </a:lstStyle>
          <a:p>
            <a:pPr>
              <a:defRPr/>
            </a:pPr>
            <a:fld id="{9E0B71CB-2842-4111-8E2C-CE77F8F55233}" type="slidenum">
              <a:rPr lang="en-US"/>
              <a:pPr>
                <a:defRPr/>
              </a:pPr>
              <a:t>‹#›</a:t>
            </a:fld>
            <a:endParaRPr lang="en-US"/>
          </a:p>
        </p:txBody>
      </p:sp>
      <p:sp>
        <p:nvSpPr>
          <p:cNvPr id="5" name="Rectangle 25"/>
          <p:cNvSpPr>
            <a:spLocks noGrp="1" noChangeArrowheads="1"/>
          </p:cNvSpPr>
          <p:nvPr>
            <p:ph type="dt" sz="half" idx="11"/>
          </p:nvPr>
        </p:nvSpPr>
        <p:spPr>
          <a:xfrm>
            <a:off x="0" y="6635750"/>
            <a:ext cx="2878138" cy="228600"/>
          </a:xfrm>
          <a:prstGeom prst="rect">
            <a:avLst/>
          </a:prstGeom>
        </p:spPr>
        <p:txBody>
          <a:bodyPr/>
          <a:lstStyle>
            <a:lvl1pPr>
              <a:defRPr>
                <a:cs typeface="+mn-cs"/>
              </a:defRPr>
            </a:lvl1pPr>
          </a:lstStyle>
          <a:p>
            <a:pPr>
              <a:defRPr/>
            </a:pPr>
            <a:r>
              <a:rPr lang="en-US"/>
              <a:t>BBC World News 2010 – Ad Sales Customer Satisfaction </a:t>
            </a:r>
          </a:p>
        </p:txBody>
      </p:sp>
    </p:spTree>
    <p:extLst>
      <p:ext uri="{BB962C8B-B14F-4D97-AF65-F5344CB8AC3E}">
        <p14:creationId xmlns:p14="http://schemas.microsoft.com/office/powerpoint/2010/main" val="43537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145457875_ff5421dcff_o"/>
          <p:cNvPicPr>
            <a:picLocks noChangeAspect="1" noChangeArrowheads="1"/>
          </p:cNvPicPr>
          <p:nvPr userDrawn="1"/>
        </p:nvPicPr>
        <p:blipFill>
          <a:blip r:embed="rId2" cstate="print"/>
          <a:srcRect/>
          <a:stretch>
            <a:fillRect/>
          </a:stretch>
        </p:blipFill>
        <p:spPr bwMode="auto">
          <a:xfrm>
            <a:off x="254000" y="620713"/>
            <a:ext cx="8890000" cy="4030662"/>
          </a:xfrm>
          <a:prstGeom prst="rect">
            <a:avLst/>
          </a:prstGeom>
          <a:noFill/>
          <a:ln w="9525">
            <a:noFill/>
            <a:miter lim="800000"/>
            <a:headEnd/>
            <a:tailEnd/>
          </a:ln>
        </p:spPr>
      </p:pic>
      <p:sp>
        <p:nvSpPr>
          <p:cNvPr id="5" name="Rectangle 4"/>
          <p:cNvSpPr/>
          <p:nvPr userDrawn="1"/>
        </p:nvSpPr>
        <p:spPr bwMode="auto">
          <a:xfrm>
            <a:off x="0" y="0"/>
            <a:ext cx="9144000" cy="1285875"/>
          </a:xfrm>
          <a:prstGeom prst="rect">
            <a:avLst/>
          </a:prstGeom>
          <a:solidFill>
            <a:schemeClr val="bg1"/>
          </a:solidFill>
          <a:ln w="25400" cap="flat" cmpd="sng" algn="ctr">
            <a:noFill/>
            <a:prstDash val="solid"/>
            <a:round/>
            <a:headEnd type="none" w="med" len="med"/>
            <a:tailEnd type="none" w="med" len="med"/>
          </a:ln>
          <a:effectLst/>
        </p:spPr>
        <p:txBody>
          <a:bodyPr anchor="ctr"/>
          <a:lstStyle/>
          <a:p>
            <a:pPr defTabSz="914400" fontAlgn="base">
              <a:spcBef>
                <a:spcPct val="0"/>
              </a:spcBef>
              <a:spcAft>
                <a:spcPct val="0"/>
              </a:spcAft>
              <a:defRPr/>
            </a:pPr>
            <a:endParaRPr lang="en-US" sz="1400">
              <a:solidFill>
                <a:srgbClr val="6D6F71"/>
              </a:solidFill>
            </a:endParaRPr>
          </a:p>
        </p:txBody>
      </p:sp>
      <p:pic>
        <p:nvPicPr>
          <p:cNvPr id="6" name="Picture 3" descr="coverelement"/>
          <p:cNvPicPr>
            <a:picLocks noChangeAspect="1" noChangeArrowheads="1"/>
          </p:cNvPicPr>
          <p:nvPr userDrawn="1"/>
        </p:nvPicPr>
        <p:blipFill>
          <a:blip r:embed="rId3" cstate="print"/>
          <a:srcRect r="458"/>
          <a:stretch>
            <a:fillRect/>
          </a:stretch>
        </p:blipFill>
        <p:spPr bwMode="auto">
          <a:xfrm>
            <a:off x="260350" y="349250"/>
            <a:ext cx="8883650" cy="4821238"/>
          </a:xfrm>
          <a:prstGeom prst="rect">
            <a:avLst/>
          </a:prstGeom>
          <a:noFill/>
          <a:ln w="9525">
            <a:noFill/>
            <a:miter lim="800000"/>
            <a:headEnd/>
            <a:tailEnd/>
          </a:ln>
        </p:spPr>
      </p:pic>
      <p:sp>
        <p:nvSpPr>
          <p:cNvPr id="7" name="Rectangle 4"/>
          <p:cNvSpPr>
            <a:spLocks noChangeArrowheads="1"/>
          </p:cNvSpPr>
          <p:nvPr userDrawn="1"/>
        </p:nvSpPr>
        <p:spPr bwMode="auto">
          <a:xfrm>
            <a:off x="0" y="4432300"/>
            <a:ext cx="9144000" cy="2425700"/>
          </a:xfrm>
          <a:prstGeom prst="rect">
            <a:avLst/>
          </a:prstGeom>
          <a:solidFill>
            <a:schemeClr val="tx1"/>
          </a:solidFill>
          <a:ln w="9525">
            <a:noFill/>
            <a:miter lim="800000"/>
            <a:headEnd/>
            <a:tailEnd/>
          </a:ln>
          <a:effectLst/>
        </p:spPr>
        <p:txBody>
          <a:bodyPr wrap="none" anchor="ctr"/>
          <a:lstStyle/>
          <a:p>
            <a:pPr defTabSz="914400" fontAlgn="base">
              <a:spcBef>
                <a:spcPct val="0"/>
              </a:spcBef>
              <a:spcAft>
                <a:spcPct val="0"/>
              </a:spcAft>
              <a:defRPr/>
            </a:pPr>
            <a:endParaRPr lang="en-US" sz="1400">
              <a:solidFill>
                <a:srgbClr val="6D6F71"/>
              </a:solidFill>
            </a:endParaRPr>
          </a:p>
        </p:txBody>
      </p:sp>
      <p:pic>
        <p:nvPicPr>
          <p:cNvPr id="8" name="Picture 15" descr="InSites_Logo_Tagline"/>
          <p:cNvPicPr>
            <a:picLocks noChangeAspect="1" noChangeArrowheads="1"/>
          </p:cNvPicPr>
          <p:nvPr/>
        </p:nvPicPr>
        <p:blipFill>
          <a:blip r:embed="rId4" cstate="print"/>
          <a:srcRect/>
          <a:stretch>
            <a:fillRect/>
          </a:stretch>
        </p:blipFill>
        <p:spPr bwMode="auto">
          <a:xfrm>
            <a:off x="5351463" y="647700"/>
            <a:ext cx="3376612" cy="717550"/>
          </a:xfrm>
          <a:prstGeom prst="rect">
            <a:avLst/>
          </a:prstGeom>
          <a:noFill/>
          <a:ln w="9525">
            <a:noFill/>
            <a:miter lim="800000"/>
            <a:headEnd/>
            <a:tailEnd/>
          </a:ln>
        </p:spPr>
      </p:pic>
      <p:pic>
        <p:nvPicPr>
          <p:cNvPr id="9" name="Picture 11" descr="linksbalkje.emf"/>
          <p:cNvPicPr>
            <a:picLocks noChangeAspect="1"/>
          </p:cNvPicPr>
          <p:nvPr/>
        </p:nvPicPr>
        <p:blipFill>
          <a:blip r:embed="rId5" cstate="print"/>
          <a:srcRect l="3265" t="3427" r="327" b="21059"/>
          <a:stretch>
            <a:fillRect/>
          </a:stretch>
        </p:blipFill>
        <p:spPr bwMode="auto">
          <a:xfrm>
            <a:off x="0" y="0"/>
            <a:ext cx="276225" cy="6858000"/>
          </a:xfrm>
          <a:prstGeom prst="rect">
            <a:avLst/>
          </a:prstGeom>
          <a:noFill/>
          <a:ln w="9525">
            <a:noFill/>
            <a:miter lim="800000"/>
            <a:headEnd/>
            <a:tailEnd/>
          </a:ln>
        </p:spPr>
      </p:pic>
      <p:sp>
        <p:nvSpPr>
          <p:cNvPr id="40962" name="Rectangle 2"/>
          <p:cNvSpPr>
            <a:spLocks noGrp="1" noChangeArrowheads="1"/>
          </p:cNvSpPr>
          <p:nvPr>
            <p:ph type="ctrTitle"/>
          </p:nvPr>
        </p:nvSpPr>
        <p:spPr>
          <a:xfrm>
            <a:off x="1438276" y="4213225"/>
            <a:ext cx="7143750" cy="900000"/>
          </a:xfrm>
        </p:spPr>
        <p:txBody>
          <a:bodyPr/>
          <a:lstStyle>
            <a:lvl1pPr>
              <a:defRPr smtClean="0">
                <a:solidFill>
                  <a:schemeClr val="bg1"/>
                </a:solidFill>
              </a:defRPr>
            </a:lvl1pPr>
          </a:lstStyle>
          <a:p>
            <a:r>
              <a:rPr lang="en-US" dirty="0" smtClean="0"/>
              <a:t>Click to edit Master title style</a:t>
            </a:r>
          </a:p>
        </p:txBody>
      </p:sp>
      <p:sp>
        <p:nvSpPr>
          <p:cNvPr id="40963" name="Rectangle 3"/>
          <p:cNvSpPr>
            <a:spLocks noGrp="1" noChangeArrowheads="1"/>
          </p:cNvSpPr>
          <p:nvPr>
            <p:ph type="subTitle" idx="1"/>
          </p:nvPr>
        </p:nvSpPr>
        <p:spPr>
          <a:xfrm>
            <a:off x="1438276" y="5224463"/>
            <a:ext cx="7143750" cy="1080000"/>
          </a:xfrm>
        </p:spPr>
        <p:txBody>
          <a:bodyPr/>
          <a:lstStyle>
            <a:lvl1pPr marL="0" indent="0">
              <a:buFontTx/>
              <a:buNone/>
              <a:defRPr sz="1600" smtClean="0">
                <a:solidFill>
                  <a:schemeClr val="bg1"/>
                </a:solidFill>
              </a:defRPr>
            </a:lvl1pPr>
          </a:lstStyle>
          <a:p>
            <a:r>
              <a:rPr lang="en-US" dirty="0" smtClean="0"/>
              <a:t>Click to edit Master subtitle style</a:t>
            </a:r>
          </a:p>
        </p:txBody>
      </p:sp>
    </p:spTree>
    <p:extLst>
      <p:ext uri="{BB962C8B-B14F-4D97-AF65-F5344CB8AC3E}">
        <p14:creationId xmlns:p14="http://schemas.microsoft.com/office/powerpoint/2010/main" val="54456035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pic>
        <p:nvPicPr>
          <p:cNvPr id="4" name="Picture 30" descr="145457875_ff5421dcff_o"/>
          <p:cNvPicPr>
            <a:picLocks noChangeAspect="1" noChangeArrowheads="1"/>
          </p:cNvPicPr>
          <p:nvPr/>
        </p:nvPicPr>
        <p:blipFill>
          <a:blip r:embed="rId2" cstate="print"/>
          <a:srcRect/>
          <a:stretch>
            <a:fillRect/>
          </a:stretch>
        </p:blipFill>
        <p:spPr bwMode="auto">
          <a:xfrm>
            <a:off x="261938" y="1376363"/>
            <a:ext cx="1676400" cy="5481637"/>
          </a:xfrm>
          <a:prstGeom prst="rect">
            <a:avLst/>
          </a:prstGeom>
          <a:noFill/>
          <a:ln w="9525">
            <a:noFill/>
            <a:miter lim="800000"/>
            <a:headEnd/>
            <a:tailEnd/>
          </a:ln>
        </p:spPr>
      </p:pic>
      <p:sp>
        <p:nvSpPr>
          <p:cNvPr id="6" name="AutoShape 12"/>
          <p:cNvSpPr>
            <a:spLocks noChangeArrowheads="1"/>
          </p:cNvSpPr>
          <p:nvPr userDrawn="1"/>
        </p:nvSpPr>
        <p:spPr bwMode="auto">
          <a:xfrm flipH="1" flipV="1">
            <a:off x="161925" y="1273175"/>
            <a:ext cx="1830388" cy="1809750"/>
          </a:xfrm>
          <a:prstGeom prst="rtTriangle">
            <a:avLst/>
          </a:prstGeom>
          <a:solidFill>
            <a:schemeClr val="bg1"/>
          </a:solidFill>
          <a:ln w="9525">
            <a:noFill/>
            <a:miter lim="800000"/>
            <a:headEnd/>
            <a:tailEnd/>
          </a:ln>
        </p:spPr>
        <p:txBody>
          <a:bodyPr wrap="none" anchor="ctr"/>
          <a:lstStyle/>
          <a:p>
            <a:pPr defTabSz="914400" fontAlgn="base">
              <a:spcBef>
                <a:spcPct val="0"/>
              </a:spcBef>
              <a:spcAft>
                <a:spcPct val="0"/>
              </a:spcAft>
              <a:defRPr/>
            </a:pPr>
            <a:endParaRPr lang="en-US" sz="1400">
              <a:solidFill>
                <a:srgbClr val="6D6F71"/>
              </a:solidFill>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2228850" y="838200"/>
            <a:ext cx="6696075" cy="5581650"/>
          </a:xfrm>
        </p:spPr>
        <p:txBody>
          <a:bodyPr/>
          <a:lstStyle>
            <a:lvl1pPr>
              <a:buNone/>
              <a:defRPr sz="2000" b="1"/>
            </a:lvl1pPr>
            <a:lvl2pPr>
              <a:buNone/>
              <a:defRPr sz="1800"/>
            </a:lvl2pPr>
            <a:lvl3pPr>
              <a:defRPr sz="1400"/>
            </a:lvl3pPr>
            <a:lvl4pPr>
              <a:defRPr sz="1200"/>
            </a:lvl4pPr>
          </a:lstStyle>
          <a:p>
            <a:pPr lvl="0"/>
            <a:r>
              <a:rPr lang="en-US" dirty="0" smtClean="0"/>
              <a:t>Click to edit Master text styles</a:t>
            </a:r>
          </a:p>
          <a:p>
            <a:pPr lvl="1"/>
            <a:r>
              <a:rPr lang="en-US" dirty="0" smtClean="0"/>
              <a:t>Second level</a:t>
            </a:r>
          </a:p>
        </p:txBody>
      </p:sp>
      <p:sp>
        <p:nvSpPr>
          <p:cNvPr id="7" name="Line 9"/>
          <p:cNvSpPr>
            <a:spLocks noChangeShapeType="1"/>
          </p:cNvSpPr>
          <p:nvPr userDrawn="1"/>
        </p:nvSpPr>
        <p:spPr bwMode="auto">
          <a:xfrm>
            <a:off x="152400" y="715963"/>
            <a:ext cx="8991600" cy="0"/>
          </a:xfrm>
          <a:prstGeom prst="line">
            <a:avLst/>
          </a:prstGeom>
          <a:noFill/>
          <a:ln w="19050">
            <a:solidFill>
              <a:schemeClr val="bg2"/>
            </a:solidFill>
            <a:round/>
            <a:headEnd/>
            <a:tailEnd/>
          </a:ln>
          <a:effectLst/>
        </p:spPr>
        <p:txBody>
          <a:bodyPr/>
          <a:lstStyle/>
          <a:p>
            <a:pPr defTabSz="914400" fontAlgn="base">
              <a:spcBef>
                <a:spcPct val="0"/>
              </a:spcBef>
              <a:spcAft>
                <a:spcPct val="0"/>
              </a:spcAft>
              <a:defRPr/>
            </a:pPr>
            <a:endParaRPr lang="en-US" sz="1400">
              <a:solidFill>
                <a:srgbClr val="6D6F71"/>
              </a:solidFill>
            </a:endParaRPr>
          </a:p>
        </p:txBody>
      </p:sp>
    </p:spTree>
    <p:extLst>
      <p:ext uri="{BB962C8B-B14F-4D97-AF65-F5344CB8AC3E}">
        <p14:creationId xmlns:p14="http://schemas.microsoft.com/office/powerpoint/2010/main" val="20198045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49" y="-1"/>
            <a:ext cx="7229475" cy="714375"/>
          </a:xfrm>
        </p:spPr>
        <p:txBody>
          <a:bodyPr/>
          <a:lstStyle>
            <a:lvl1pPr>
              <a:defRPr sz="1800"/>
            </a:lvl1pPr>
          </a:lstStyle>
          <a:p>
            <a:r>
              <a:rPr lang="en-US" dirty="0" smtClean="0"/>
              <a:t>Click to edit Master title style</a:t>
            </a:r>
            <a:endParaRPr lang="nl-BE" dirty="0"/>
          </a:p>
        </p:txBody>
      </p:sp>
      <p:sp>
        <p:nvSpPr>
          <p:cNvPr id="3" name="Content Placeholder 2"/>
          <p:cNvSpPr>
            <a:spLocks noGrp="1"/>
          </p:cNvSpPr>
          <p:nvPr>
            <p:ph idx="1"/>
          </p:nvPr>
        </p:nvSpPr>
        <p:spPr/>
        <p:txBody>
          <a:bodyPr/>
          <a:lstStyle>
            <a:lvl1pPr>
              <a:defRPr sz="1800"/>
            </a:lvl1pPr>
            <a:lvl2pPr>
              <a:defRPr sz="1600" baseline="0"/>
            </a:lvl2pPr>
            <a:lvl3pPr>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Line 9"/>
          <p:cNvSpPr>
            <a:spLocks noChangeShapeType="1"/>
          </p:cNvSpPr>
          <p:nvPr userDrawn="1"/>
        </p:nvSpPr>
        <p:spPr bwMode="auto">
          <a:xfrm>
            <a:off x="152400" y="715963"/>
            <a:ext cx="8991600" cy="0"/>
          </a:xfrm>
          <a:prstGeom prst="line">
            <a:avLst/>
          </a:prstGeom>
          <a:noFill/>
          <a:ln w="19050">
            <a:solidFill>
              <a:schemeClr val="bg2"/>
            </a:solidFill>
            <a:round/>
            <a:headEnd/>
            <a:tailEnd/>
          </a:ln>
          <a:effectLst/>
        </p:spPr>
        <p:txBody>
          <a:bodyPr/>
          <a:lstStyle/>
          <a:p>
            <a:pPr defTabSz="914400" fontAlgn="base">
              <a:spcBef>
                <a:spcPct val="0"/>
              </a:spcBef>
              <a:spcAft>
                <a:spcPct val="0"/>
              </a:spcAft>
              <a:defRPr/>
            </a:pPr>
            <a:endParaRPr lang="en-US" sz="1400">
              <a:solidFill>
                <a:srgbClr val="6D6F71"/>
              </a:solidFill>
            </a:endParaRPr>
          </a:p>
        </p:txBody>
      </p:sp>
      <p:pic>
        <p:nvPicPr>
          <p:cNvPr id="6" name="Picture 2" descr="http://www.kwboosterwijk.be/dvv_logo_nieu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1475" y="162932"/>
            <a:ext cx="852883" cy="3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444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_white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3945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mpty_blac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8775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pic>
        <p:nvPicPr>
          <p:cNvPr id="10" name="Picture 9" descr="Travel&amp;Leisure.png"/>
          <p:cNvPicPr>
            <a:picLocks noChangeAspect="1"/>
          </p:cNvPicPr>
          <p:nvPr userDrawn="1"/>
        </p:nvPicPr>
        <p:blipFill rotWithShape="1">
          <a:blip r:embed="rId3">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15" name="Text Placeholder 3"/>
          <p:cNvSpPr>
            <a:spLocks noGrp="1"/>
          </p:cNvSpPr>
          <p:nvPr>
            <p:ph type="body" sz="half" idx="14"/>
          </p:nvPr>
        </p:nvSpPr>
        <p:spPr>
          <a:xfrm>
            <a:off x="244884" y="1522233"/>
            <a:ext cx="2955516" cy="641350"/>
          </a:xfrm>
          <a:prstGeom prst="rect">
            <a:avLst/>
          </a:prstGeom>
        </p:spPr>
        <p:txBody>
          <a:bodyPr/>
          <a:lstStyle>
            <a:lvl1pPr marL="0" indent="0">
              <a:buNone/>
              <a:defRPr lang="en-US" sz="40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5" name="Content Placeholder 2"/>
          <p:cNvSpPr>
            <a:spLocks noGrp="1"/>
          </p:cNvSpPr>
          <p:nvPr>
            <p:ph idx="1"/>
          </p:nvPr>
        </p:nvSpPr>
        <p:spPr>
          <a:xfrm>
            <a:off x="3845168" y="492369"/>
            <a:ext cx="4841631" cy="5633795"/>
          </a:xfrm>
          <a:prstGeom prst="rect">
            <a:avLst/>
          </a:prstGeom>
        </p:spPr>
        <p:txBody>
          <a:bodyPr/>
          <a:lstStyle>
            <a:lvl1pPr marL="342900" indent="-342900">
              <a:buFont typeface="Wingdings" pitchFamily="2" charset="2"/>
              <a:buChar char="§"/>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305378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8337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432300"/>
            <a:ext cx="9144000" cy="2425700"/>
          </a:xfrm>
          <a:prstGeom prst="rect">
            <a:avLst/>
          </a:prstGeom>
          <a:solidFill>
            <a:schemeClr val="tx1"/>
          </a:solidFill>
          <a:ln w="9525">
            <a:noFill/>
            <a:miter lim="800000"/>
            <a:headEnd/>
            <a:tailEnd/>
          </a:ln>
          <a:effectLst/>
        </p:spPr>
        <p:txBody>
          <a:bodyPr wrap="none" anchor="ctr"/>
          <a:lstStyle/>
          <a:p>
            <a:pPr defTabSz="914400" fontAlgn="base">
              <a:spcBef>
                <a:spcPct val="0"/>
              </a:spcBef>
              <a:spcAft>
                <a:spcPct val="0"/>
              </a:spcAft>
              <a:defRPr/>
            </a:pPr>
            <a:endParaRPr lang="en-US" sz="1400" dirty="0">
              <a:solidFill>
                <a:srgbClr val="6D6F71"/>
              </a:solidFill>
            </a:endParaRPr>
          </a:p>
        </p:txBody>
      </p:sp>
      <p:sp>
        <p:nvSpPr>
          <p:cNvPr id="10" name="Rectangle 4"/>
          <p:cNvSpPr>
            <a:spLocks noChangeArrowheads="1"/>
          </p:cNvSpPr>
          <p:nvPr/>
        </p:nvSpPr>
        <p:spPr bwMode="auto">
          <a:xfrm>
            <a:off x="0" y="4432300"/>
            <a:ext cx="9144000" cy="2425700"/>
          </a:xfrm>
          <a:prstGeom prst="rect">
            <a:avLst/>
          </a:prstGeom>
          <a:solidFill>
            <a:schemeClr val="tx1"/>
          </a:solidFill>
          <a:ln w="9525">
            <a:noFill/>
            <a:miter lim="800000"/>
            <a:headEnd/>
            <a:tailEnd/>
          </a:ln>
          <a:effectLst/>
        </p:spPr>
        <p:txBody>
          <a:bodyPr wrap="none" anchor="ctr"/>
          <a:lstStyle/>
          <a:p>
            <a:pPr defTabSz="914400" fontAlgn="base">
              <a:spcBef>
                <a:spcPct val="0"/>
              </a:spcBef>
              <a:spcAft>
                <a:spcPct val="0"/>
              </a:spcAft>
              <a:defRPr/>
            </a:pPr>
            <a:endParaRPr lang="en-US" sz="1400" dirty="0">
              <a:solidFill>
                <a:srgbClr val="6D6F71"/>
              </a:solidFill>
            </a:endParaRPr>
          </a:p>
        </p:txBody>
      </p:sp>
      <p:sp>
        <p:nvSpPr>
          <p:cNvPr id="14" name="Rectangle 4"/>
          <p:cNvSpPr>
            <a:spLocks noChangeArrowheads="1"/>
          </p:cNvSpPr>
          <p:nvPr userDrawn="1"/>
        </p:nvSpPr>
        <p:spPr bwMode="auto">
          <a:xfrm>
            <a:off x="0" y="4432300"/>
            <a:ext cx="9144000" cy="2425700"/>
          </a:xfrm>
          <a:prstGeom prst="rect">
            <a:avLst/>
          </a:prstGeom>
          <a:solidFill>
            <a:schemeClr val="tx1"/>
          </a:solidFill>
          <a:ln w="9525">
            <a:noFill/>
            <a:miter lim="800000"/>
            <a:headEnd/>
            <a:tailEnd/>
          </a:ln>
          <a:effectLst/>
        </p:spPr>
        <p:txBody>
          <a:bodyPr wrap="none" anchor="ctr"/>
          <a:lstStyle/>
          <a:p>
            <a:pPr defTabSz="914400" fontAlgn="base">
              <a:spcBef>
                <a:spcPct val="0"/>
              </a:spcBef>
              <a:spcAft>
                <a:spcPct val="0"/>
              </a:spcAft>
              <a:defRPr/>
            </a:pPr>
            <a:endParaRPr lang="en-US" sz="1400" dirty="0">
              <a:solidFill>
                <a:srgbClr val="6D6F71"/>
              </a:solidFill>
            </a:endParaRPr>
          </a:p>
        </p:txBody>
      </p:sp>
      <p:pic>
        <p:nvPicPr>
          <p:cNvPr id="19" name="Picture 1"/>
          <p:cNvPicPr>
            <a:picLocks noChangeAspect="1" noChangeArrowheads="1"/>
          </p:cNvPicPr>
          <p:nvPr userDrawn="1"/>
        </p:nvPicPr>
        <p:blipFill>
          <a:blip r:embed="rId2" cstate="print"/>
          <a:srcRect/>
          <a:stretch>
            <a:fillRect/>
          </a:stretch>
        </p:blipFill>
        <p:spPr bwMode="auto">
          <a:xfrm flipH="1">
            <a:off x="264432" y="1432150"/>
            <a:ext cx="8879568" cy="3025550"/>
          </a:xfrm>
          <a:prstGeom prst="rect">
            <a:avLst/>
          </a:prstGeom>
          <a:noFill/>
          <a:ln w="9525">
            <a:noFill/>
            <a:miter lim="800000"/>
            <a:headEnd/>
            <a:tailEnd/>
          </a:ln>
        </p:spPr>
      </p:pic>
      <p:sp>
        <p:nvSpPr>
          <p:cNvPr id="28" name="Rectangle 3"/>
          <p:cNvSpPr>
            <a:spLocks noGrp="1" noChangeArrowheads="1"/>
          </p:cNvSpPr>
          <p:nvPr>
            <p:ph type="subTitle" idx="1"/>
          </p:nvPr>
        </p:nvSpPr>
        <p:spPr>
          <a:xfrm>
            <a:off x="1438276" y="5250341"/>
            <a:ext cx="7143750" cy="546609"/>
          </a:xfrm>
          <a:prstGeom prst="rect">
            <a:avLst/>
          </a:prstGeom>
        </p:spPr>
        <p:txBody>
          <a:bodyPr/>
          <a:lstStyle>
            <a:lvl1pPr marL="0" indent="0">
              <a:buFontTx/>
              <a:buNone/>
              <a:defRPr sz="1200" smtClean="0">
                <a:solidFill>
                  <a:schemeClr val="bg1"/>
                </a:solidFill>
              </a:defRPr>
            </a:lvl1pPr>
          </a:lstStyle>
          <a:p>
            <a:r>
              <a:rPr lang="en-US" dirty="0" smtClean="0"/>
              <a:t>Click to edit Master subtitle style</a:t>
            </a:r>
          </a:p>
        </p:txBody>
      </p:sp>
      <p:pic>
        <p:nvPicPr>
          <p:cNvPr id="32" name="Picture 3" descr="coverelement"/>
          <p:cNvPicPr>
            <a:picLocks noChangeAspect="1" noChangeArrowheads="1"/>
          </p:cNvPicPr>
          <p:nvPr userDrawn="1"/>
        </p:nvPicPr>
        <p:blipFill>
          <a:blip r:embed="rId3" cstate="print"/>
          <a:srcRect r="458"/>
          <a:stretch>
            <a:fillRect/>
          </a:stretch>
        </p:blipFill>
        <p:spPr bwMode="auto">
          <a:xfrm>
            <a:off x="260884" y="426975"/>
            <a:ext cx="8883650" cy="4821238"/>
          </a:xfrm>
          <a:prstGeom prst="rect">
            <a:avLst/>
          </a:prstGeom>
          <a:noFill/>
          <a:ln w="9525">
            <a:noFill/>
            <a:miter lim="800000"/>
            <a:headEnd/>
            <a:tailEnd/>
          </a:ln>
        </p:spPr>
      </p:pic>
      <p:pic>
        <p:nvPicPr>
          <p:cNvPr id="31" name="Picture 15" descr="InSites_Logo_Tagline"/>
          <p:cNvPicPr>
            <a:picLocks noChangeAspect="1" noChangeArrowheads="1"/>
          </p:cNvPicPr>
          <p:nvPr userDrawn="1"/>
        </p:nvPicPr>
        <p:blipFill>
          <a:blip r:embed="rId4" cstate="print"/>
          <a:srcRect/>
          <a:stretch>
            <a:fillRect/>
          </a:stretch>
        </p:blipFill>
        <p:spPr bwMode="auto">
          <a:xfrm>
            <a:off x="5351463" y="647700"/>
            <a:ext cx="3376612" cy="717550"/>
          </a:xfrm>
          <a:prstGeom prst="rect">
            <a:avLst/>
          </a:prstGeom>
          <a:noFill/>
          <a:ln w="9525">
            <a:noFill/>
            <a:miter lim="800000"/>
            <a:headEnd/>
            <a:tailEnd/>
          </a:ln>
        </p:spPr>
      </p:pic>
      <p:sp>
        <p:nvSpPr>
          <p:cNvPr id="27" name="Rectangle 2"/>
          <p:cNvSpPr>
            <a:spLocks noGrp="1" noChangeArrowheads="1"/>
          </p:cNvSpPr>
          <p:nvPr>
            <p:ph type="ctrTitle"/>
          </p:nvPr>
        </p:nvSpPr>
        <p:spPr>
          <a:xfrm>
            <a:off x="1438276" y="4385745"/>
            <a:ext cx="7143750" cy="900000"/>
          </a:xfrm>
        </p:spPr>
        <p:txBody>
          <a:bodyPr/>
          <a:lstStyle>
            <a:lvl1pPr>
              <a:defRPr smtClean="0">
                <a:solidFill>
                  <a:schemeClr val="bg1"/>
                </a:solidFill>
              </a:defRPr>
            </a:lvl1pPr>
          </a:lstStyle>
          <a:p>
            <a:r>
              <a:rPr lang="en-US" dirty="0" smtClean="0"/>
              <a:t>Click to edit Master title style</a:t>
            </a:r>
          </a:p>
        </p:txBody>
      </p:sp>
      <p:pic>
        <p:nvPicPr>
          <p:cNvPr id="18" name="Picture 11" descr="linksbalkje.emf"/>
          <p:cNvPicPr>
            <a:picLocks noChangeAspect="1"/>
          </p:cNvPicPr>
          <p:nvPr userDrawn="1"/>
        </p:nvPicPr>
        <p:blipFill>
          <a:blip r:embed="rId5" cstate="print"/>
          <a:srcRect l="3265" t="3427" r="327" b="21059"/>
          <a:stretch>
            <a:fillRect/>
          </a:stretch>
        </p:blipFill>
        <p:spPr bwMode="auto">
          <a:xfrm>
            <a:off x="0" y="0"/>
            <a:ext cx="276225" cy="6858000"/>
          </a:xfrm>
          <a:prstGeom prst="rect">
            <a:avLst/>
          </a:prstGeom>
          <a:noFill/>
          <a:ln w="9525">
            <a:noFill/>
            <a:miter lim="800000"/>
            <a:headEnd/>
            <a:tailEnd/>
          </a:ln>
        </p:spPr>
      </p:pic>
      <p:sp>
        <p:nvSpPr>
          <p:cNvPr id="20" name="Rectangle 19"/>
          <p:cNvSpPr>
            <a:spLocks noChangeArrowheads="1"/>
          </p:cNvSpPr>
          <p:nvPr userDrawn="1"/>
        </p:nvSpPr>
        <p:spPr bwMode="auto">
          <a:xfrm rot="16200000">
            <a:off x="-223043" y="6346031"/>
            <a:ext cx="700088" cy="92075"/>
          </a:xfrm>
          <a:prstGeom prst="rect">
            <a:avLst/>
          </a:prstGeom>
          <a:noFill/>
          <a:ln w="9525">
            <a:noFill/>
            <a:miter lim="800000"/>
            <a:headEnd/>
            <a:tailEnd/>
          </a:ln>
          <a:effectLst/>
        </p:spPr>
        <p:txBody>
          <a:bodyPr wrap="none" lIns="0" tIns="0" rIns="0" bIns="0" anchor="ctr" anchorCtr="1">
            <a:spAutoFit/>
          </a:bodyPr>
          <a:lstStyle/>
          <a:p>
            <a:pPr algn="r" defTabSz="914400" fontAlgn="base">
              <a:spcBef>
                <a:spcPct val="0"/>
              </a:spcBef>
              <a:spcAft>
                <a:spcPct val="0"/>
              </a:spcAft>
              <a:defRPr/>
            </a:pPr>
            <a:r>
              <a:rPr lang="en-US" sz="600" noProof="1">
                <a:solidFill>
                  <a:srgbClr val="F78F1E">
                    <a:lumMod val="60000"/>
                    <a:lumOff val="40000"/>
                  </a:srgbClr>
                </a:solidFill>
              </a:rPr>
              <a:t>© InSites Consulting</a:t>
            </a:r>
          </a:p>
        </p:txBody>
      </p:sp>
    </p:spTree>
    <p:extLst>
      <p:ext uri="{BB962C8B-B14F-4D97-AF65-F5344CB8AC3E}">
        <p14:creationId xmlns:p14="http://schemas.microsoft.com/office/powerpoint/2010/main" val="277904443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ice to meet you : Horizont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
            <a:ext cx="9144000" cy="6858000"/>
          </a:xfrm>
          <a:prstGeom prst="rect">
            <a:avLst/>
          </a:prstGeom>
        </p:spPr>
      </p:pic>
      <p:sp>
        <p:nvSpPr>
          <p:cNvPr id="7" name="TextBox 6"/>
          <p:cNvSpPr txBox="1"/>
          <p:nvPr userDrawn="1"/>
        </p:nvSpPr>
        <p:spPr>
          <a:xfrm>
            <a:off x="5065713" y="1977816"/>
            <a:ext cx="3771900" cy="1077218"/>
          </a:xfrm>
          <a:prstGeom prst="rect">
            <a:avLst/>
          </a:prstGeom>
          <a:noFill/>
        </p:spPr>
        <p:txBody>
          <a:bodyPr wrap="square" rtlCol="0">
            <a:spAutoFit/>
          </a:bodyPr>
          <a:lstStyle/>
          <a:p>
            <a:pPr fontAlgn="base">
              <a:lnSpc>
                <a:spcPts val="3300"/>
              </a:lnSpc>
              <a:spcBef>
                <a:spcPct val="0"/>
              </a:spcBef>
              <a:spcAft>
                <a:spcPct val="0"/>
              </a:spcAft>
            </a:pPr>
            <a:r>
              <a:rPr lang="en-US" sz="4000" b="1" dirty="0" smtClean="0">
                <a:solidFill>
                  <a:srgbClr val="F38A00"/>
                </a:solidFill>
                <a:latin typeface="Arial"/>
                <a:cs typeface="Arial"/>
              </a:rPr>
              <a:t>Nice to </a:t>
            </a:r>
            <a:br>
              <a:rPr lang="en-US" sz="4000" b="1" dirty="0" smtClean="0">
                <a:solidFill>
                  <a:srgbClr val="F38A00"/>
                </a:solidFill>
                <a:latin typeface="Arial"/>
                <a:cs typeface="Arial"/>
              </a:rPr>
            </a:br>
            <a:r>
              <a:rPr lang="en-US" sz="4000" b="1" dirty="0" smtClean="0">
                <a:solidFill>
                  <a:srgbClr val="F38A00"/>
                </a:solidFill>
                <a:latin typeface="Arial"/>
                <a:cs typeface="Arial"/>
              </a:rPr>
              <a:t>meet you! </a:t>
            </a:r>
            <a:endParaRPr lang="en-US" sz="4000" b="1" dirty="0">
              <a:solidFill>
                <a:srgbClr val="F38A00"/>
              </a:solidFill>
              <a:latin typeface="Arial"/>
              <a:cs typeface="Arial"/>
            </a:endParaRPr>
          </a:p>
          <a:p>
            <a:pPr>
              <a:lnSpc>
                <a:spcPct val="90000"/>
              </a:lnSpc>
            </a:pPr>
            <a:r>
              <a:rPr lang="en-US" sz="1000" b="1" dirty="0" smtClean="0">
                <a:solidFill>
                  <a:srgbClr val="F38A00"/>
                </a:solidFill>
                <a:latin typeface="Arial"/>
                <a:cs typeface="Arial"/>
              </a:rPr>
              <a:t> </a:t>
            </a:r>
          </a:p>
        </p:txBody>
      </p:sp>
      <p:pic>
        <p:nvPicPr>
          <p:cNvPr id="8" name="Picture 7" descr="lijntj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56667" y="3072816"/>
            <a:ext cx="4250264" cy="319277"/>
          </a:xfrm>
          <a:prstGeom prst="rect">
            <a:avLst/>
          </a:prstGeom>
        </p:spPr>
      </p:pic>
      <p:pic>
        <p:nvPicPr>
          <p:cNvPr id="12" name="Picture 11" descr="Travel&amp;Leisure.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3" name="Picture 12" descr="InSitesConsulting.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4" name="TextBox 13"/>
          <p:cNvSpPr txBox="1"/>
          <p:nvPr userDrawn="1"/>
        </p:nvSpPr>
        <p:spPr>
          <a:xfrm>
            <a:off x="784257" y="1977816"/>
            <a:ext cx="2680292" cy="369332"/>
          </a:xfrm>
          <a:prstGeom prst="rect">
            <a:avLst/>
          </a:prstGeom>
          <a:noFill/>
        </p:spPr>
        <p:txBody>
          <a:bodyPr wrap="square" rtlCol="0">
            <a:spAutoFit/>
          </a:bodyPr>
          <a:lstStyle/>
          <a:p>
            <a:pPr algn="ctr"/>
            <a:r>
              <a:rPr lang="en-US" dirty="0" smtClean="0"/>
              <a:t>Your photo</a:t>
            </a:r>
            <a:endParaRPr lang="en-US" dirty="0"/>
          </a:p>
        </p:txBody>
      </p:sp>
      <p:pic>
        <p:nvPicPr>
          <p:cNvPr id="15" name="Picture 14" descr="icon_contact_letter.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8108" y="4106119"/>
            <a:ext cx="609620" cy="597428"/>
          </a:xfrm>
          <a:prstGeom prst="rect">
            <a:avLst/>
          </a:prstGeom>
        </p:spPr>
      </p:pic>
      <p:pic>
        <p:nvPicPr>
          <p:cNvPr id="16" name="Picture 15" descr="icon_contact_LinkedIn.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8108" y="5005547"/>
            <a:ext cx="609620" cy="597428"/>
          </a:xfrm>
          <a:prstGeom prst="rect">
            <a:avLst/>
          </a:prstGeom>
        </p:spPr>
      </p:pic>
      <p:pic>
        <p:nvPicPr>
          <p:cNvPr id="17" name="Picture 16" descr="icon_contact_Twitter.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8108" y="4555833"/>
            <a:ext cx="609620" cy="597428"/>
          </a:xfrm>
          <a:prstGeom prst="rect">
            <a:avLst/>
          </a:prstGeom>
        </p:spPr>
      </p:pic>
      <p:sp>
        <p:nvSpPr>
          <p:cNvPr id="23" name="Text Placeholder 3"/>
          <p:cNvSpPr>
            <a:spLocks noGrp="1"/>
          </p:cNvSpPr>
          <p:nvPr>
            <p:ph type="body" sz="half" idx="2"/>
          </p:nvPr>
        </p:nvSpPr>
        <p:spPr>
          <a:xfrm>
            <a:off x="5065713" y="2883204"/>
            <a:ext cx="3771900" cy="641350"/>
          </a:xfrm>
          <a:prstGeom prst="rect">
            <a:avLst/>
          </a:prstGeom>
        </p:spPr>
        <p:txBody>
          <a:bodyPr/>
          <a:lstStyle>
            <a:lvl1pPr marL="0" indent="0">
              <a:buNone/>
              <a:defRPr lang="en-US" sz="1600" b="1" kern="120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4" name="Text Placeholder 3"/>
          <p:cNvSpPr>
            <a:spLocks noGrp="1"/>
          </p:cNvSpPr>
          <p:nvPr>
            <p:ph type="body" sz="half" idx="10"/>
          </p:nvPr>
        </p:nvSpPr>
        <p:spPr>
          <a:xfrm>
            <a:off x="5065713" y="3433801"/>
            <a:ext cx="3008313" cy="343635"/>
          </a:xfrm>
          <a:prstGeom prst="rect">
            <a:avLst/>
          </a:prstGeom>
        </p:spPr>
        <p:txBody>
          <a:bodyPr/>
          <a:lstStyle>
            <a:lvl1pPr marL="0" indent="0">
              <a:buNone/>
              <a:defRPr lang="en-US" sz="1400" kern="1200" baseline="0" dirty="0" smtClean="0">
                <a:solidFill>
                  <a:srgbClr val="0000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5" name="Text Placeholder 3"/>
          <p:cNvSpPr>
            <a:spLocks noGrp="1"/>
          </p:cNvSpPr>
          <p:nvPr>
            <p:ph type="body" sz="half" idx="11"/>
          </p:nvPr>
        </p:nvSpPr>
        <p:spPr>
          <a:xfrm>
            <a:off x="1157728" y="4191936"/>
            <a:ext cx="3008313" cy="343635"/>
          </a:xfrm>
          <a:prstGeom prst="rect">
            <a:avLst/>
          </a:prstGeom>
        </p:spPr>
        <p:txBody>
          <a:bodyPr/>
          <a:lstStyle>
            <a:lvl1pPr marL="0" indent="0">
              <a:buNone/>
              <a:defRPr lang="en-US" sz="1400" kern="1200" baseline="0" dirty="0" smtClean="0">
                <a:solidFill>
                  <a:srgbClr val="0000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6" name="Text Placeholder 3"/>
          <p:cNvSpPr>
            <a:spLocks noGrp="1"/>
          </p:cNvSpPr>
          <p:nvPr>
            <p:ph type="body" sz="half" idx="12"/>
          </p:nvPr>
        </p:nvSpPr>
        <p:spPr>
          <a:xfrm>
            <a:off x="1157728" y="4641650"/>
            <a:ext cx="3008313" cy="343635"/>
          </a:xfrm>
          <a:prstGeom prst="rect">
            <a:avLst/>
          </a:prstGeom>
        </p:spPr>
        <p:txBody>
          <a:bodyPr/>
          <a:lstStyle>
            <a:lvl1pPr marL="0" indent="0">
              <a:buNone/>
              <a:defRPr lang="en-US" sz="1400" kern="1200" baseline="0" dirty="0" smtClean="0">
                <a:solidFill>
                  <a:srgbClr val="0000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7" name="Text Placeholder 3"/>
          <p:cNvSpPr>
            <a:spLocks noGrp="1"/>
          </p:cNvSpPr>
          <p:nvPr>
            <p:ph type="body" sz="half" idx="13"/>
          </p:nvPr>
        </p:nvSpPr>
        <p:spPr>
          <a:xfrm>
            <a:off x="1157728" y="5112181"/>
            <a:ext cx="3008313" cy="343635"/>
          </a:xfrm>
          <a:prstGeom prst="rect">
            <a:avLst/>
          </a:prstGeom>
        </p:spPr>
        <p:txBody>
          <a:bodyPr/>
          <a:lstStyle>
            <a:lvl1pPr marL="0" indent="0">
              <a:buNone/>
              <a:defRPr lang="en-US" sz="1400" kern="1200" baseline="0" dirty="0" smtClean="0">
                <a:solidFill>
                  <a:srgbClr val="0000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2827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6" name="Picture 5" descr="lijnt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38" y="2974174"/>
            <a:ext cx="8806112" cy="31927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0" name="Picture 9" descr="Travel&amp;Leisure.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1" name="Picture 10" descr="InSitesConsulting.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3"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
          <p:cNvSpPr>
            <a:spLocks noGrp="1"/>
          </p:cNvSpPr>
          <p:nvPr>
            <p:ph type="ctrTitle"/>
          </p:nvPr>
        </p:nvSpPr>
        <p:spPr>
          <a:xfrm>
            <a:off x="685800" y="2299189"/>
            <a:ext cx="7772400" cy="834623"/>
          </a:xfrm>
          <a:prstGeom prst="rect">
            <a:avLst/>
          </a:prstGeom>
        </p:spPr>
        <p:txBody>
          <a:bodyPr/>
          <a:lstStyle>
            <a:lvl1pPr algn="l">
              <a:defRPr lang="nl-BE" sz="4000" b="1" kern="1200" dirty="0">
                <a:solidFill>
                  <a:srgbClr val="F38A00"/>
                </a:solidFill>
                <a:latin typeface="Arial"/>
                <a:ea typeface="+mn-ea"/>
                <a:cs typeface="Arial"/>
              </a:defRPr>
            </a:lvl1pPr>
          </a:lstStyle>
          <a:p>
            <a:r>
              <a:rPr lang="en-US" dirty="0" smtClean="0"/>
              <a:t>Click to edit Master title style</a:t>
            </a:r>
            <a:endParaRPr lang="nl-BE" dirty="0"/>
          </a:p>
        </p:txBody>
      </p:sp>
      <p:sp>
        <p:nvSpPr>
          <p:cNvPr id="15" name="Subtitle 2"/>
          <p:cNvSpPr>
            <a:spLocks noGrp="1"/>
          </p:cNvSpPr>
          <p:nvPr>
            <p:ph type="subTitle" idx="1"/>
          </p:nvPr>
        </p:nvSpPr>
        <p:spPr>
          <a:xfrm>
            <a:off x="665491" y="3350601"/>
            <a:ext cx="4202846" cy="800100"/>
          </a:xfrm>
          <a:prstGeom prst="rect">
            <a:avLst/>
          </a:prstGeom>
        </p:spPr>
        <p:txBody>
          <a:bodyPr/>
          <a:lstStyle>
            <a:lvl1pPr marL="0" indent="0" algn="ctr">
              <a:buNone/>
              <a:defRPr lang="nl-BE" sz="2000" b="1" kern="1200" dirty="0">
                <a:solidFill>
                  <a:schemeClr val="tx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BE" dirty="0"/>
          </a:p>
        </p:txBody>
      </p:sp>
    </p:spTree>
    <p:extLst>
      <p:ext uri="{BB962C8B-B14F-4D97-AF65-F5344CB8AC3E}">
        <p14:creationId xmlns:p14="http://schemas.microsoft.com/office/powerpoint/2010/main" val="2983618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criptive slide box : Orange foot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4" name="Picture 13" descr="Travel&amp;Leisur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5" name="Picture 14" descr="InSitesConsulti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7" name="TextBox 16"/>
          <p:cNvSpPr txBox="1"/>
          <p:nvPr userDrawn="1"/>
        </p:nvSpPr>
        <p:spPr>
          <a:xfrm>
            <a:off x="6924675" y="556969"/>
            <a:ext cx="1880130" cy="369332"/>
          </a:xfrm>
          <a:prstGeom prst="rect">
            <a:avLst/>
          </a:prstGeom>
          <a:noFill/>
        </p:spPr>
        <p:txBody>
          <a:bodyPr wrap="none" rtlCol="0">
            <a:spAutoFit/>
          </a:bodyPr>
          <a:lstStyle/>
          <a:p>
            <a:r>
              <a:rPr lang="nl-BE" dirty="0" smtClean="0"/>
              <a:t>Background</a:t>
            </a:r>
            <a:r>
              <a:rPr lang="nl-BE" baseline="0" dirty="0" smtClean="0"/>
              <a:t> </a:t>
            </a:r>
            <a:r>
              <a:rPr lang="nl-BE" baseline="0" dirty="0" err="1" smtClean="0"/>
              <a:t>visual</a:t>
            </a:r>
            <a:endParaRPr lang="nl-BE" dirty="0"/>
          </a:p>
        </p:txBody>
      </p:sp>
      <p:sp>
        <p:nvSpPr>
          <p:cNvPr id="18"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Rounded Rectangle 18"/>
          <p:cNvSpPr/>
          <p:nvPr userDrawn="1"/>
        </p:nvSpPr>
        <p:spPr>
          <a:xfrm>
            <a:off x="496951" y="556969"/>
            <a:ext cx="4382695" cy="3647562"/>
          </a:xfrm>
          <a:prstGeom prst="roundRect">
            <a:avLst>
              <a:gd name="adj" fmla="val 3784"/>
            </a:avLst>
          </a:prstGeom>
          <a:solidFill>
            <a:schemeClr val="bg1"/>
          </a:solidFill>
          <a:ln>
            <a:noFill/>
          </a:ln>
          <a:effectLst>
            <a:outerShdw blurRad="222250" dir="288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pic>
        <p:nvPicPr>
          <p:cNvPr id="20" name="Picture 19" descr="shadow.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88858" y="1121715"/>
            <a:ext cx="4290788" cy="379588"/>
          </a:xfrm>
          <a:prstGeom prst="rect">
            <a:avLst/>
          </a:prstGeom>
        </p:spPr>
      </p:pic>
      <p:sp>
        <p:nvSpPr>
          <p:cNvPr id="21" name="Title 1"/>
          <p:cNvSpPr>
            <a:spLocks noGrp="1"/>
          </p:cNvSpPr>
          <p:nvPr>
            <p:ph type="title"/>
          </p:nvPr>
        </p:nvSpPr>
        <p:spPr>
          <a:xfrm>
            <a:off x="808038" y="717315"/>
            <a:ext cx="3925887" cy="489419"/>
          </a:xfrm>
          <a:prstGeom prst="rect">
            <a:avLst/>
          </a:prstGeom>
        </p:spPr>
        <p:txBody>
          <a:bodyPr/>
          <a:lstStyle>
            <a:lvl1pPr algn="l">
              <a:defRPr lang="nl-BE" sz="4000" b="1" kern="1200" dirty="0">
                <a:solidFill>
                  <a:srgbClr val="F38A00"/>
                </a:solidFill>
                <a:latin typeface="Arial"/>
                <a:ea typeface="+mn-ea"/>
                <a:cs typeface="Arial"/>
              </a:defRPr>
            </a:lvl1pPr>
          </a:lstStyle>
          <a:p>
            <a:r>
              <a:rPr lang="en-US" dirty="0" smtClean="0"/>
              <a:t>Click to edit Master title style</a:t>
            </a:r>
            <a:endParaRPr lang="nl-BE" dirty="0"/>
          </a:p>
        </p:txBody>
      </p:sp>
      <p:sp>
        <p:nvSpPr>
          <p:cNvPr id="22" name="Content Placeholder 2"/>
          <p:cNvSpPr>
            <a:spLocks noGrp="1"/>
          </p:cNvSpPr>
          <p:nvPr>
            <p:ph idx="1"/>
          </p:nvPr>
        </p:nvSpPr>
        <p:spPr>
          <a:xfrm>
            <a:off x="808038" y="1600201"/>
            <a:ext cx="4048125" cy="2343150"/>
          </a:xfrm>
          <a:prstGeom prst="rect">
            <a:avLst/>
          </a:prstGeom>
        </p:spPr>
        <p:txBody>
          <a:bodyPr/>
          <a:lstStyle>
            <a:lvl1pPr marL="342900" indent="-342900">
              <a:buFont typeface="Wingdings" pitchFamily="2" charset="2"/>
              <a:buChar char="§"/>
              <a:defRPr sz="1800">
                <a:latin typeface="Arial" pitchFamily="34" charset="0"/>
                <a:cs typeface="Arial" pitchFamily="34" charset="0"/>
              </a:defRPr>
            </a:lvl1pPr>
            <a:lvl2pPr>
              <a:defRPr sz="16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41742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criptive slide box : White footer">
    <p:spTree>
      <p:nvGrpSpPr>
        <p:cNvPr id="1" name=""/>
        <p:cNvGrpSpPr/>
        <p:nvPr/>
      </p:nvGrpSpPr>
      <p:grpSpPr>
        <a:xfrm>
          <a:off x="0" y="0"/>
          <a:ext cx="0" cy="0"/>
          <a:chOff x="0" y="0"/>
          <a:chExt cx="0" cy="0"/>
        </a:xfrm>
      </p:grpSpPr>
      <p:pic>
        <p:nvPicPr>
          <p:cNvPr id="9" name="Picture 8" descr="templateTravel&amp;Leisure5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6440"/>
            <a:ext cx="9144000" cy="1051560"/>
          </a:xfrm>
          <a:prstGeom prst="rect">
            <a:avLst/>
          </a:prstGeom>
        </p:spPr>
      </p:pic>
      <p:pic>
        <p:nvPicPr>
          <p:cNvPr id="13" name="Picture 12" descr="InSitesConsulti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pic>
        <p:nvPicPr>
          <p:cNvPr id="23" name="Picture 22" descr="Travel&amp;Leisure_orange.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94731" y="6316157"/>
            <a:ext cx="395837" cy="384067"/>
          </a:xfrm>
          <a:prstGeom prst="rect">
            <a:avLst/>
          </a:prstGeom>
        </p:spPr>
      </p:pic>
      <p:sp>
        <p:nvSpPr>
          <p:cNvPr id="25" name="Rounded Rectangle 24"/>
          <p:cNvSpPr/>
          <p:nvPr userDrawn="1"/>
        </p:nvSpPr>
        <p:spPr>
          <a:xfrm>
            <a:off x="496951" y="556969"/>
            <a:ext cx="4382695" cy="3647562"/>
          </a:xfrm>
          <a:prstGeom prst="roundRect">
            <a:avLst>
              <a:gd name="adj" fmla="val 3784"/>
            </a:avLst>
          </a:prstGeom>
          <a:solidFill>
            <a:schemeClr val="bg1"/>
          </a:solidFill>
          <a:ln>
            <a:noFill/>
          </a:ln>
          <a:effectLst>
            <a:outerShdw blurRad="222250" dir="288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pic>
        <p:nvPicPr>
          <p:cNvPr id="28" name="Picture 27" descr="shadow.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88858" y="1121715"/>
            <a:ext cx="4290788" cy="379588"/>
          </a:xfrm>
          <a:prstGeom prst="rect">
            <a:avLst/>
          </a:prstGeom>
        </p:spPr>
      </p:pic>
      <p:sp>
        <p:nvSpPr>
          <p:cNvPr id="29" name="TextBox 28"/>
          <p:cNvSpPr txBox="1"/>
          <p:nvPr userDrawn="1"/>
        </p:nvSpPr>
        <p:spPr>
          <a:xfrm>
            <a:off x="6924675" y="556969"/>
            <a:ext cx="1880130" cy="369332"/>
          </a:xfrm>
          <a:prstGeom prst="rect">
            <a:avLst/>
          </a:prstGeom>
          <a:noFill/>
        </p:spPr>
        <p:txBody>
          <a:bodyPr wrap="none" rtlCol="0">
            <a:spAutoFit/>
          </a:bodyPr>
          <a:lstStyle/>
          <a:p>
            <a:r>
              <a:rPr lang="nl-BE" dirty="0" smtClean="0"/>
              <a:t>Background</a:t>
            </a:r>
            <a:r>
              <a:rPr lang="nl-BE" baseline="0" dirty="0" smtClean="0"/>
              <a:t> </a:t>
            </a:r>
            <a:r>
              <a:rPr lang="nl-BE" baseline="0" dirty="0" err="1" smtClean="0"/>
              <a:t>visual</a:t>
            </a:r>
            <a:endParaRPr lang="nl-BE" dirty="0"/>
          </a:p>
        </p:txBody>
      </p:sp>
      <p:sp>
        <p:nvSpPr>
          <p:cNvPr id="30"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3" name="Content Placeholder 2"/>
          <p:cNvSpPr>
            <a:spLocks noGrp="1"/>
          </p:cNvSpPr>
          <p:nvPr>
            <p:ph idx="1"/>
          </p:nvPr>
        </p:nvSpPr>
        <p:spPr>
          <a:xfrm>
            <a:off x="808038" y="1600201"/>
            <a:ext cx="4048125" cy="2343150"/>
          </a:xfrm>
          <a:prstGeom prst="rect">
            <a:avLst/>
          </a:prstGeom>
        </p:spPr>
        <p:txBody>
          <a:bodyPr/>
          <a:lstStyle>
            <a:lvl1pPr marL="342900" indent="-342900">
              <a:buFont typeface="Wingdings" pitchFamily="2" charset="2"/>
              <a:buChar char="§"/>
              <a:defRPr sz="1800">
                <a:latin typeface="Arial" pitchFamily="34" charset="0"/>
                <a:cs typeface="Arial" pitchFamily="34" charset="0"/>
              </a:defRPr>
            </a:lvl1pPr>
            <a:lvl2pPr>
              <a:defRPr sz="16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
        <p:nvSpPr>
          <p:cNvPr id="34" name="Title 1"/>
          <p:cNvSpPr>
            <a:spLocks noGrp="1"/>
          </p:cNvSpPr>
          <p:nvPr>
            <p:ph type="title"/>
          </p:nvPr>
        </p:nvSpPr>
        <p:spPr>
          <a:xfrm>
            <a:off x="808038" y="717315"/>
            <a:ext cx="3925887" cy="489419"/>
          </a:xfrm>
          <a:prstGeom prst="rect">
            <a:avLst/>
          </a:prstGeom>
        </p:spPr>
        <p:txBody>
          <a:bodyPr/>
          <a:lstStyle>
            <a:lvl1pPr algn="l">
              <a:defRPr lang="nl-BE" sz="4000" b="1" kern="1200" dirty="0">
                <a:solidFill>
                  <a:srgbClr val="F38A00"/>
                </a:solidFill>
                <a:latin typeface="Arial"/>
                <a:ea typeface="+mn-ea"/>
                <a:cs typeface="Arial"/>
              </a:defRPr>
            </a:lvl1pPr>
          </a:lstStyle>
          <a:p>
            <a:r>
              <a:rPr lang="en-US" dirty="0" smtClean="0"/>
              <a:t>Click to edit Master title style</a:t>
            </a:r>
            <a:endParaRPr lang="nl-BE" dirty="0"/>
          </a:p>
        </p:txBody>
      </p:sp>
    </p:spTree>
    <p:extLst>
      <p:ext uri="{BB962C8B-B14F-4D97-AF65-F5344CB8AC3E}">
        <p14:creationId xmlns:p14="http://schemas.microsoft.com/office/powerpoint/2010/main" val="338004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Orange foot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5" name="Picture 14" descr="Travel&amp;Leisure.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6" name="Picture 15" descr="InSitesConsulti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8" name="Title 1"/>
          <p:cNvSpPr>
            <a:spLocks noGrp="1"/>
          </p:cNvSpPr>
          <p:nvPr>
            <p:ph type="title"/>
          </p:nvPr>
        </p:nvSpPr>
        <p:spPr>
          <a:xfrm>
            <a:off x="457200" y="390525"/>
            <a:ext cx="8229600" cy="945349"/>
          </a:xfrm>
          <a:prstGeom prst="rect">
            <a:avLst/>
          </a:prstGeom>
        </p:spPr>
        <p:txBody>
          <a:bodyPr/>
          <a:lstStyle>
            <a:lvl1pPr algn="l">
              <a:defRPr lang="nl-BE" sz="4000" b="1" kern="1200" dirty="0">
                <a:solidFill>
                  <a:srgbClr val="F38A00"/>
                </a:solidFill>
                <a:latin typeface="Arial"/>
                <a:ea typeface="+mn-ea"/>
                <a:cs typeface="Arial"/>
              </a:defRPr>
            </a:lvl1pPr>
          </a:lstStyle>
          <a:p>
            <a:r>
              <a:rPr lang="en-US" dirty="0" smtClean="0"/>
              <a:t>Click to edit Master title style</a:t>
            </a:r>
            <a:endParaRPr lang="nl-BE" dirty="0"/>
          </a:p>
        </p:txBody>
      </p:sp>
      <p:sp>
        <p:nvSpPr>
          <p:cNvPr id="19" name="Content Placeholder 2"/>
          <p:cNvSpPr>
            <a:spLocks noGrp="1"/>
          </p:cNvSpPr>
          <p:nvPr>
            <p:ph idx="1"/>
          </p:nvPr>
        </p:nvSpPr>
        <p:spPr>
          <a:xfrm>
            <a:off x="457200" y="1600200"/>
            <a:ext cx="8229600" cy="4525963"/>
          </a:xfrm>
          <a:prstGeom prst="rect">
            <a:avLst/>
          </a:prstGeom>
        </p:spPr>
        <p:txBody>
          <a:bodyPr/>
          <a:lstStyle>
            <a:lvl1pPr marL="342900" indent="-342900">
              <a:buFont typeface="Wingdings" pitchFamily="2" charset="2"/>
              <a:buChar char="§"/>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
        <p:nvSpPr>
          <p:cNvPr id="23"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4005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White footer">
    <p:spTree>
      <p:nvGrpSpPr>
        <p:cNvPr id="1" name=""/>
        <p:cNvGrpSpPr/>
        <p:nvPr/>
      </p:nvGrpSpPr>
      <p:grpSpPr>
        <a:xfrm>
          <a:off x="0" y="0"/>
          <a:ext cx="0" cy="0"/>
          <a:chOff x="0" y="0"/>
          <a:chExt cx="0" cy="0"/>
        </a:xfrm>
      </p:grpSpPr>
      <p:pic>
        <p:nvPicPr>
          <p:cNvPr id="9" name="Picture 8" descr="templateTravel&amp;Leisure5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6440"/>
            <a:ext cx="9144000" cy="1051560"/>
          </a:xfrm>
          <a:prstGeom prst="rect">
            <a:avLst/>
          </a:prstGeom>
        </p:spPr>
      </p:pic>
      <p:pic>
        <p:nvPicPr>
          <p:cNvPr id="10" name="Picture 9" descr="InSitesConsulti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pic>
        <p:nvPicPr>
          <p:cNvPr id="12" name="Picture 11" descr="Travel&amp;Leisure_orange.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94731" y="6316157"/>
            <a:ext cx="395837" cy="384067"/>
          </a:xfrm>
          <a:prstGeom prst="rect">
            <a:avLst/>
          </a:prstGeom>
        </p:spPr>
      </p:pic>
      <p:sp>
        <p:nvSpPr>
          <p:cNvPr id="23"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1" name="Picture 10" descr="lijntj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18" name="Title 1"/>
          <p:cNvSpPr>
            <a:spLocks noGrp="1"/>
          </p:cNvSpPr>
          <p:nvPr>
            <p:ph type="title"/>
          </p:nvPr>
        </p:nvSpPr>
        <p:spPr>
          <a:xfrm>
            <a:off x="457200" y="390525"/>
            <a:ext cx="8229600" cy="945349"/>
          </a:xfrm>
          <a:prstGeom prst="rect">
            <a:avLst/>
          </a:prstGeom>
        </p:spPr>
        <p:txBody>
          <a:bodyPr/>
          <a:lstStyle>
            <a:lvl1pPr algn="l">
              <a:defRPr lang="nl-BE" sz="4000" b="1" kern="1200" dirty="0">
                <a:solidFill>
                  <a:srgbClr val="F38A00"/>
                </a:solidFill>
                <a:latin typeface="Arial"/>
                <a:ea typeface="+mn-ea"/>
                <a:cs typeface="Arial"/>
              </a:defRPr>
            </a:lvl1pPr>
          </a:lstStyle>
          <a:p>
            <a:r>
              <a:rPr lang="en-US" dirty="0" smtClean="0"/>
              <a:t>Click to edit Master title style</a:t>
            </a:r>
            <a:endParaRPr lang="nl-BE" dirty="0"/>
          </a:p>
        </p:txBody>
      </p:sp>
      <p:sp>
        <p:nvSpPr>
          <p:cNvPr id="19" name="Content Placeholder 2"/>
          <p:cNvSpPr>
            <a:spLocks noGrp="1"/>
          </p:cNvSpPr>
          <p:nvPr>
            <p:ph idx="1"/>
          </p:nvPr>
        </p:nvSpPr>
        <p:spPr>
          <a:xfrm>
            <a:off x="457200" y="1600200"/>
            <a:ext cx="8229600" cy="4525963"/>
          </a:xfrm>
          <a:prstGeom prst="rect">
            <a:avLst/>
          </a:prstGeom>
        </p:spPr>
        <p:txBody>
          <a:bodyPr/>
          <a:lstStyle>
            <a:lvl1pPr marL="342900" indent="-342900">
              <a:buFont typeface="Wingdings" pitchFamily="2" charset="2"/>
              <a:buChar char="§"/>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94626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y tuned!">
    <p:spTree>
      <p:nvGrpSpPr>
        <p:cNvPr id="1" name=""/>
        <p:cNvGrpSpPr/>
        <p:nvPr/>
      </p:nvGrpSpPr>
      <p:grpSpPr>
        <a:xfrm>
          <a:off x="0" y="0"/>
          <a:ext cx="0" cy="0"/>
          <a:chOff x="0" y="0"/>
          <a:chExt cx="0" cy="0"/>
        </a:xfrm>
      </p:grpSpPr>
      <p:sp>
        <p:nvSpPr>
          <p:cNvPr id="10" name="Rounded Rectangle 3"/>
          <p:cNvSpPr/>
          <p:nvPr userDrawn="1"/>
        </p:nvSpPr>
        <p:spPr>
          <a:xfrm>
            <a:off x="861769" y="3553916"/>
            <a:ext cx="3710408" cy="1720831"/>
          </a:xfrm>
          <a:prstGeom prst="roundRect">
            <a:avLst>
              <a:gd name="adj" fmla="val 3784"/>
            </a:avLst>
          </a:prstGeom>
          <a:solidFill>
            <a:schemeClr val="bg1"/>
          </a:solidFill>
          <a:ln>
            <a:noFill/>
          </a:ln>
          <a:effectLst>
            <a:outerShdw blurRad="222250" dir="288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1" name="TextBox 10"/>
          <p:cNvSpPr txBox="1"/>
          <p:nvPr userDrawn="1"/>
        </p:nvSpPr>
        <p:spPr>
          <a:xfrm>
            <a:off x="853130" y="2045764"/>
            <a:ext cx="3787280" cy="605294"/>
          </a:xfrm>
          <a:prstGeom prst="rect">
            <a:avLst/>
          </a:prstGeom>
          <a:noFill/>
        </p:spPr>
        <p:txBody>
          <a:bodyPr wrap="square" rtlCol="0">
            <a:spAutoFit/>
          </a:bodyPr>
          <a:lstStyle/>
          <a:p>
            <a:pPr>
              <a:lnSpc>
                <a:spcPct val="80000"/>
              </a:lnSpc>
            </a:pPr>
            <a:r>
              <a:rPr lang="en-US" sz="4000" b="1" dirty="0" smtClean="0">
                <a:solidFill>
                  <a:srgbClr val="F38A00"/>
                </a:solidFill>
                <a:latin typeface="Arial"/>
                <a:cs typeface="Arial"/>
              </a:rPr>
              <a:t>Stay tuned!</a:t>
            </a:r>
            <a:endParaRPr lang="en-US" sz="4000" b="1" dirty="0">
              <a:solidFill>
                <a:srgbClr val="F38A00"/>
              </a:solidFill>
              <a:latin typeface="Arial"/>
              <a:cs typeface="Arial"/>
            </a:endParaRPr>
          </a:p>
        </p:txBody>
      </p:sp>
      <p:sp>
        <p:nvSpPr>
          <p:cNvPr id="12" name="TextBox 11"/>
          <p:cNvSpPr txBox="1"/>
          <p:nvPr userDrawn="1"/>
        </p:nvSpPr>
        <p:spPr>
          <a:xfrm>
            <a:off x="1022642" y="3711375"/>
            <a:ext cx="3549535" cy="1416606"/>
          </a:xfrm>
          <a:prstGeom prst="rect">
            <a:avLst/>
          </a:prstGeom>
          <a:noFill/>
        </p:spPr>
        <p:txBody>
          <a:bodyPr wrap="square" rtlCol="0">
            <a:spAutoFit/>
          </a:bodyPr>
          <a:lstStyle/>
          <a:p>
            <a:pPr>
              <a:lnSpc>
                <a:spcPct val="120000"/>
              </a:lnSpc>
            </a:pPr>
            <a:r>
              <a:rPr lang="en-US" sz="1400" dirty="0" smtClean="0">
                <a:solidFill>
                  <a:srgbClr val="000000"/>
                </a:solidFill>
                <a:latin typeface="Arial"/>
                <a:cs typeface="Arial"/>
              </a:rPr>
              <a:t>We believe in </a:t>
            </a:r>
            <a:r>
              <a:rPr lang="en-US" sz="1400" b="1" dirty="0" smtClean="0">
                <a:solidFill>
                  <a:srgbClr val="000000"/>
                </a:solidFill>
                <a:latin typeface="Arial"/>
                <a:cs typeface="Arial"/>
              </a:rPr>
              <a:t>sharing knowledge </a:t>
            </a:r>
            <a:r>
              <a:rPr lang="en-US" sz="1400" dirty="0" smtClean="0">
                <a:solidFill>
                  <a:srgbClr val="000000"/>
                </a:solidFill>
                <a:latin typeface="Arial"/>
                <a:cs typeface="Arial"/>
              </a:rPr>
              <a:t>with </a:t>
            </a:r>
            <a:br>
              <a:rPr lang="en-US" sz="1400" dirty="0" smtClean="0">
                <a:solidFill>
                  <a:srgbClr val="000000"/>
                </a:solidFill>
                <a:latin typeface="Arial"/>
                <a:cs typeface="Arial"/>
              </a:rPr>
            </a:br>
            <a:r>
              <a:rPr lang="en-US" sz="1400" dirty="0" smtClean="0">
                <a:solidFill>
                  <a:srgbClr val="000000"/>
                </a:solidFill>
                <a:latin typeface="Arial"/>
                <a:cs typeface="Arial"/>
              </a:rPr>
              <a:t>all of our stakeholders. </a:t>
            </a:r>
          </a:p>
          <a:p>
            <a:pPr>
              <a:lnSpc>
                <a:spcPct val="120000"/>
              </a:lnSpc>
            </a:pPr>
            <a:r>
              <a:rPr lang="en-US" sz="300" dirty="0" smtClean="0">
                <a:solidFill>
                  <a:srgbClr val="000000"/>
                </a:solidFill>
                <a:latin typeface="Arial"/>
                <a:cs typeface="Arial"/>
              </a:rPr>
              <a:t/>
            </a:r>
            <a:br>
              <a:rPr lang="en-US" sz="300" dirty="0" smtClean="0">
                <a:solidFill>
                  <a:srgbClr val="000000"/>
                </a:solidFill>
                <a:latin typeface="Arial"/>
                <a:cs typeface="Arial"/>
              </a:rPr>
            </a:br>
            <a:r>
              <a:rPr lang="en-US" sz="1400" dirty="0" smtClean="0">
                <a:solidFill>
                  <a:srgbClr val="000000"/>
                </a:solidFill>
                <a:latin typeface="Arial"/>
                <a:cs typeface="Arial"/>
              </a:rPr>
              <a:t>Become friends with us, visit our blogs, </a:t>
            </a:r>
            <a:br>
              <a:rPr lang="en-US" sz="1400" dirty="0" smtClean="0">
                <a:solidFill>
                  <a:srgbClr val="000000"/>
                </a:solidFill>
                <a:latin typeface="Arial"/>
                <a:cs typeface="Arial"/>
              </a:rPr>
            </a:br>
            <a:r>
              <a:rPr lang="en-US" sz="1400" dirty="0" smtClean="0">
                <a:solidFill>
                  <a:srgbClr val="000000"/>
                </a:solidFill>
                <a:latin typeface="Arial"/>
                <a:cs typeface="Arial"/>
              </a:rPr>
              <a:t>download our papers and presentations, </a:t>
            </a:r>
            <a:br>
              <a:rPr lang="en-US" sz="1400" dirty="0" smtClean="0">
                <a:solidFill>
                  <a:srgbClr val="000000"/>
                </a:solidFill>
                <a:latin typeface="Arial"/>
                <a:cs typeface="Arial"/>
              </a:rPr>
            </a:br>
            <a:r>
              <a:rPr lang="en-US" sz="1400" dirty="0" smtClean="0">
                <a:solidFill>
                  <a:srgbClr val="000000"/>
                </a:solidFill>
                <a:latin typeface="Arial"/>
                <a:cs typeface="Arial"/>
              </a:rPr>
              <a:t>order our books…</a:t>
            </a:r>
            <a:endParaRPr lang="en-US" sz="1400" dirty="0">
              <a:solidFill>
                <a:srgbClr val="000000"/>
              </a:solidFill>
              <a:latin typeface="Arial"/>
              <a:cs typeface="Arial"/>
            </a:endParaRPr>
          </a:p>
        </p:txBody>
      </p:sp>
      <p:pic>
        <p:nvPicPr>
          <p:cNvPr id="13" name="Picture 12" descr="lijntj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88" y="2566231"/>
            <a:ext cx="8715176" cy="319277"/>
          </a:xfrm>
          <a:prstGeom prst="rect">
            <a:avLst/>
          </a:prstGeom>
        </p:spPr>
      </p:pic>
      <p:pic>
        <p:nvPicPr>
          <p:cNvPr id="14" name="Afbeelding 12" descr="radio.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262511" y="402277"/>
            <a:ext cx="5813753" cy="3469971"/>
          </a:xfrm>
          <a:prstGeom prst="rect">
            <a:avLst/>
          </a:prstGeom>
        </p:spPr>
      </p:pic>
      <p:sp>
        <p:nvSpPr>
          <p:cNvPr id="15" name="TextBox 10"/>
          <p:cNvSpPr txBox="1"/>
          <p:nvPr userDrawn="1"/>
        </p:nvSpPr>
        <p:spPr>
          <a:xfrm>
            <a:off x="5303426" y="2807579"/>
            <a:ext cx="3454900" cy="3567644"/>
          </a:xfrm>
          <a:prstGeom prst="rect">
            <a:avLst/>
          </a:prstGeom>
          <a:noFill/>
        </p:spPr>
        <p:txBody>
          <a:bodyPr wrap="square" rtlCol="0">
            <a:spAutoFit/>
          </a:bodyPr>
          <a:lstStyle/>
          <a:p>
            <a:pPr>
              <a:lnSpc>
                <a:spcPct val="200000"/>
              </a:lnSpc>
            </a:pPr>
            <a:endParaRPr lang="en-US" sz="1400" dirty="0" smtClean="0">
              <a:solidFill>
                <a:srgbClr val="000000"/>
              </a:solidFill>
              <a:latin typeface="Arial"/>
              <a:cs typeface="Arial"/>
            </a:endParaRPr>
          </a:p>
          <a:p>
            <a:pPr>
              <a:lnSpc>
                <a:spcPct val="200000"/>
              </a:lnSpc>
            </a:pPr>
            <a:endParaRPr lang="en-US" sz="500" dirty="0" smtClean="0">
              <a:solidFill>
                <a:srgbClr val="000000"/>
              </a:solidFill>
              <a:latin typeface="Arial"/>
              <a:cs typeface="Arial"/>
            </a:endParaRPr>
          </a:p>
          <a:p>
            <a:pPr>
              <a:lnSpc>
                <a:spcPct val="200000"/>
              </a:lnSpc>
            </a:pPr>
            <a:r>
              <a:rPr lang="en-US" sz="1400" dirty="0" smtClean="0">
                <a:solidFill>
                  <a:srgbClr val="F38A00"/>
                </a:solidFill>
                <a:latin typeface="Arial"/>
                <a:cs typeface="Arial"/>
              </a:rPr>
              <a:t>Connecting on LinkedIn</a:t>
            </a:r>
          </a:p>
          <a:p>
            <a:pPr>
              <a:lnSpc>
                <a:spcPct val="200000"/>
              </a:lnSpc>
            </a:pPr>
            <a:r>
              <a:rPr lang="en-US" sz="1400" dirty="0">
                <a:solidFill>
                  <a:srgbClr val="F38A00"/>
                </a:solidFill>
                <a:latin typeface="Arial"/>
                <a:cs typeface="Arial"/>
              </a:rPr>
              <a:t>Connecting on </a:t>
            </a:r>
            <a:r>
              <a:rPr lang="en-US" sz="1400" dirty="0" smtClean="0">
                <a:solidFill>
                  <a:srgbClr val="F38A00"/>
                </a:solidFill>
                <a:latin typeface="Arial"/>
                <a:cs typeface="Arial"/>
              </a:rPr>
              <a:t>Facebook</a:t>
            </a:r>
          </a:p>
          <a:p>
            <a:pPr>
              <a:lnSpc>
                <a:spcPct val="200000"/>
              </a:lnSpc>
            </a:pPr>
            <a:r>
              <a:rPr lang="en-US" sz="1400" dirty="0" smtClean="0">
                <a:solidFill>
                  <a:srgbClr val="F38A00"/>
                </a:solidFill>
                <a:latin typeface="Arial"/>
                <a:cs typeface="Arial"/>
              </a:rPr>
              <a:t>Free </a:t>
            </a:r>
            <a:r>
              <a:rPr lang="en-US" sz="1400" dirty="0">
                <a:solidFill>
                  <a:srgbClr val="F38A00"/>
                </a:solidFill>
                <a:latin typeface="Arial"/>
                <a:cs typeface="Arial"/>
              </a:rPr>
              <a:t>content on </a:t>
            </a:r>
            <a:r>
              <a:rPr lang="en-US" sz="1400" dirty="0" err="1" smtClean="0">
                <a:solidFill>
                  <a:srgbClr val="F38A00"/>
                </a:solidFill>
                <a:latin typeface="Arial"/>
                <a:cs typeface="Arial"/>
              </a:rPr>
              <a:t>Slideshare</a:t>
            </a:r>
            <a:endParaRPr lang="en-US" sz="1400" dirty="0" smtClean="0">
              <a:solidFill>
                <a:srgbClr val="F38A00"/>
              </a:solidFill>
              <a:latin typeface="Arial"/>
              <a:cs typeface="Arial"/>
            </a:endParaRPr>
          </a:p>
          <a:p>
            <a:pPr>
              <a:lnSpc>
                <a:spcPct val="200000"/>
              </a:lnSpc>
            </a:pPr>
            <a:r>
              <a:rPr lang="en-US" sz="1400" dirty="0">
                <a:solidFill>
                  <a:srgbClr val="F38A00"/>
                </a:solidFill>
                <a:latin typeface="Arial"/>
                <a:cs typeface="Arial"/>
              </a:rPr>
              <a:t>InSites Consulting </a:t>
            </a:r>
            <a:r>
              <a:rPr lang="en-US" sz="1400" dirty="0" smtClean="0">
                <a:solidFill>
                  <a:srgbClr val="F38A00"/>
                </a:solidFill>
                <a:latin typeface="Arial"/>
                <a:cs typeface="Arial"/>
              </a:rPr>
              <a:t>blog</a:t>
            </a:r>
          </a:p>
          <a:p>
            <a:pPr>
              <a:lnSpc>
                <a:spcPct val="200000"/>
              </a:lnSpc>
            </a:pPr>
            <a:r>
              <a:rPr lang="en-US" sz="1400" dirty="0" smtClean="0">
                <a:solidFill>
                  <a:srgbClr val="F38A00"/>
                </a:solidFill>
                <a:latin typeface="Arial"/>
                <a:cs typeface="Arial"/>
              </a:rPr>
              <a:t>The Conversation Manager blog</a:t>
            </a:r>
          </a:p>
          <a:p>
            <a:pPr>
              <a:lnSpc>
                <a:spcPct val="200000"/>
              </a:lnSpc>
            </a:pPr>
            <a:r>
              <a:rPr lang="en-US" sz="1400" dirty="0">
                <a:solidFill>
                  <a:srgbClr val="F38A00"/>
                </a:solidFill>
                <a:latin typeface="Arial"/>
                <a:cs typeface="Arial"/>
              </a:rPr>
              <a:t>How cool brands stay hot blog</a:t>
            </a:r>
          </a:p>
          <a:p>
            <a:pPr>
              <a:lnSpc>
                <a:spcPct val="150000"/>
              </a:lnSpc>
            </a:pPr>
            <a:r>
              <a:rPr lang="en-US" sz="1400" b="1" dirty="0" smtClean="0">
                <a:solidFill>
                  <a:srgbClr val="F38A00"/>
                </a:solidFill>
                <a:latin typeface="Arial"/>
                <a:cs typeface="Arial"/>
              </a:rPr>
              <a:t>	</a:t>
            </a:r>
            <a:endParaRPr lang="en-US" sz="1400" b="1" dirty="0">
              <a:solidFill>
                <a:srgbClr val="F38A00"/>
              </a:solidFill>
              <a:latin typeface="Arial"/>
              <a:cs typeface="Arial"/>
            </a:endParaRP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7" name="Picture 16" descr="Travel&amp;Leisure.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8" name="Picture 17" descr="InSitesConsulting.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pic>
        <p:nvPicPr>
          <p:cNvPr id="20" name="Picture 19" descr="icon_contact_ConvManager.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3076" y="5153977"/>
            <a:ext cx="609620" cy="597428"/>
          </a:xfrm>
          <a:prstGeom prst="rect">
            <a:avLst/>
          </a:prstGeom>
        </p:spPr>
      </p:pic>
      <p:pic>
        <p:nvPicPr>
          <p:cNvPr id="21" name="Picture 20" descr="icon_contact_Facebook.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63076" y="3882625"/>
            <a:ext cx="609620" cy="597428"/>
          </a:xfrm>
          <a:prstGeom prst="rect">
            <a:avLst/>
          </a:prstGeom>
        </p:spPr>
      </p:pic>
      <p:pic>
        <p:nvPicPr>
          <p:cNvPr id="22" name="Picture 21" descr="icon_contact_InSitesConsulting.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63076" y="4730193"/>
            <a:ext cx="609620" cy="597428"/>
          </a:xfrm>
          <a:prstGeom prst="rect">
            <a:avLst/>
          </a:prstGeom>
        </p:spPr>
      </p:pic>
      <p:pic>
        <p:nvPicPr>
          <p:cNvPr id="23" name="Picture 22" descr="icon_contact_LinkedIn.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763076" y="3458841"/>
            <a:ext cx="609620" cy="597428"/>
          </a:xfrm>
          <a:prstGeom prst="rect">
            <a:avLst/>
          </a:prstGeom>
        </p:spPr>
      </p:pic>
      <p:pic>
        <p:nvPicPr>
          <p:cNvPr id="24" name="Picture 23" descr="icon_contact_Slideshar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763076" y="4306409"/>
            <a:ext cx="609620" cy="597428"/>
          </a:xfrm>
          <a:prstGeom prst="rect">
            <a:avLst/>
          </a:prstGeom>
        </p:spPr>
      </p:pic>
      <p:pic>
        <p:nvPicPr>
          <p:cNvPr id="25" name="Picture 24" descr="icon_contact_HCBSH.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763076" y="5577759"/>
            <a:ext cx="609620" cy="597428"/>
          </a:xfrm>
          <a:prstGeom prst="rect">
            <a:avLst/>
          </a:prstGeom>
        </p:spPr>
      </p:pic>
      <p:sp>
        <p:nvSpPr>
          <p:cNvPr id="26" name="Text Placeholder 3"/>
          <p:cNvSpPr>
            <a:spLocks noGrp="1"/>
          </p:cNvSpPr>
          <p:nvPr>
            <p:ph type="body" sz="half" idx="2"/>
          </p:nvPr>
        </p:nvSpPr>
        <p:spPr>
          <a:xfrm>
            <a:off x="7381874" y="6332220"/>
            <a:ext cx="1619251" cy="403225"/>
          </a:xfrm>
          <a:prstGeom prst="rect">
            <a:avLst/>
          </a:prstGeom>
        </p:spPr>
        <p:txBody>
          <a:bodyPr/>
          <a:lstStyle>
            <a:lvl1pPr marL="0" indent="0" algn="ctr">
              <a:buNone/>
              <a:defRPr lang="en-US" sz="1300" b="1" kern="1200" dirty="0" smtClean="0">
                <a:solidFill>
                  <a:srgbClr val="F38A00"/>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01440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7.png"/><Relationship Id="rId5" Type="http://schemas.openxmlformats.org/officeDocument/2006/relationships/slideLayout" Target="../slideLayouts/slideLayout19.xml"/><Relationship Id="rId10" Type="http://schemas.openxmlformats.org/officeDocument/2006/relationships/image" Target="../media/image26.emf"/><Relationship Id="rId4" Type="http://schemas.openxmlformats.org/officeDocument/2006/relationships/slideLayout" Target="../slideLayouts/slideLayout18.xml"/><Relationship Id="rId9" Type="http://schemas.openxmlformats.org/officeDocument/2006/relationships/image" Target="../media/image2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5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4" r:id="rId4"/>
    <p:sldLayoutId id="2147483657" r:id="rId5"/>
    <p:sldLayoutId id="2147483652" r:id="rId6"/>
    <p:sldLayoutId id="2147483660" r:id="rId7"/>
    <p:sldLayoutId id="2147483673" r:id="rId8"/>
    <p:sldLayoutId id="2147483653" r:id="rId9"/>
    <p:sldLayoutId id="2147483705" r:id="rId10"/>
    <p:sldLayoutId id="2147483717" r:id="rId11"/>
    <p:sldLayoutId id="2147483718" r:id="rId12"/>
    <p:sldLayoutId id="2147483719" r:id="rId13"/>
    <p:sldLayoutId id="2147483720"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6750" y="0"/>
            <a:ext cx="7229475"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476250" y="830263"/>
            <a:ext cx="8448675" cy="5580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dirty="0" smtClean="0"/>
          </a:p>
        </p:txBody>
      </p:sp>
      <p:pic>
        <p:nvPicPr>
          <p:cNvPr id="1028" name="Picture 16" descr="InSites_Logo_NoTagline"/>
          <p:cNvPicPr>
            <a:picLocks noChangeAspect="1" noChangeArrowheads="1"/>
          </p:cNvPicPr>
          <p:nvPr/>
        </p:nvPicPr>
        <p:blipFill>
          <a:blip r:embed="rId9" cstate="print"/>
          <a:srcRect/>
          <a:stretch>
            <a:fillRect/>
          </a:stretch>
        </p:blipFill>
        <p:spPr bwMode="auto">
          <a:xfrm>
            <a:off x="354013" y="6543675"/>
            <a:ext cx="1546225" cy="254000"/>
          </a:xfrm>
          <a:prstGeom prst="rect">
            <a:avLst/>
          </a:prstGeom>
          <a:noFill/>
          <a:ln w="9525">
            <a:noFill/>
            <a:miter lim="800000"/>
            <a:headEnd/>
            <a:tailEnd/>
          </a:ln>
        </p:spPr>
      </p:pic>
      <p:sp>
        <p:nvSpPr>
          <p:cNvPr id="17" name="Text Box 4"/>
          <p:cNvSpPr txBox="1">
            <a:spLocks noChangeArrowheads="1"/>
          </p:cNvSpPr>
          <p:nvPr/>
        </p:nvSpPr>
        <p:spPr bwMode="auto">
          <a:xfrm>
            <a:off x="8556625" y="6519863"/>
            <a:ext cx="549275" cy="309562"/>
          </a:xfrm>
          <a:prstGeom prst="rect">
            <a:avLst/>
          </a:prstGeom>
          <a:noFill/>
          <a:ln w="9525">
            <a:noFill/>
            <a:miter lim="800000"/>
            <a:headEnd/>
            <a:tailEnd/>
          </a:ln>
          <a:effectLst/>
        </p:spPr>
        <p:txBody>
          <a:bodyPr wrap="none" lIns="0" tIns="0" rIns="0" bIns="0" anchor="ctr" anchorCtr="1"/>
          <a:lstStyle/>
          <a:p>
            <a:pPr defTabSz="914400" fontAlgn="base">
              <a:spcBef>
                <a:spcPct val="50000"/>
              </a:spcBef>
              <a:spcAft>
                <a:spcPct val="0"/>
              </a:spcAft>
              <a:defRPr/>
            </a:pPr>
            <a:fld id="{9BA4F032-AF05-4DFC-AAF8-07EE49AB41FF}" type="slidenum">
              <a:rPr lang="en-US" sz="1200" b="1">
                <a:solidFill>
                  <a:srgbClr val="F78F1E"/>
                </a:solidFill>
              </a:rPr>
              <a:pPr defTabSz="914400" fontAlgn="base">
                <a:spcBef>
                  <a:spcPct val="50000"/>
                </a:spcBef>
                <a:spcAft>
                  <a:spcPct val="0"/>
                </a:spcAft>
                <a:defRPr/>
              </a:pPr>
              <a:t>‹#›</a:t>
            </a:fld>
            <a:endParaRPr lang="en-US" sz="1200" b="1" dirty="0">
              <a:solidFill>
                <a:srgbClr val="F78F1E"/>
              </a:solidFill>
            </a:endParaRPr>
          </a:p>
        </p:txBody>
      </p:sp>
      <p:sp>
        <p:nvSpPr>
          <p:cNvPr id="27" name="Rectangle 19"/>
          <p:cNvSpPr>
            <a:spLocks noChangeArrowheads="1"/>
          </p:cNvSpPr>
          <p:nvPr/>
        </p:nvSpPr>
        <p:spPr bwMode="auto">
          <a:xfrm>
            <a:off x="3181350" y="6593417"/>
            <a:ext cx="5400675" cy="168275"/>
          </a:xfrm>
          <a:prstGeom prst="rect">
            <a:avLst/>
          </a:prstGeom>
          <a:noFill/>
          <a:ln w="9525">
            <a:noFill/>
            <a:miter lim="800000"/>
            <a:headEnd/>
            <a:tailEnd/>
          </a:ln>
          <a:effectLst/>
        </p:spPr>
        <p:txBody>
          <a:bodyPr wrap="none" lIns="0" tIns="0" rIns="0" bIns="0" anchor="ctr"/>
          <a:lstStyle/>
          <a:p>
            <a:pPr algn="r" defTabSz="914400" fontAlgn="base">
              <a:spcBef>
                <a:spcPct val="0"/>
              </a:spcBef>
              <a:spcAft>
                <a:spcPct val="0"/>
              </a:spcAft>
              <a:defRPr/>
            </a:pPr>
            <a:r>
              <a:rPr lang="en-US" sz="1100" noProof="1" smtClean="0">
                <a:solidFill>
                  <a:srgbClr val="005480"/>
                </a:solidFill>
              </a:rPr>
              <a:t>DVV – Conversation Mapping</a:t>
            </a:r>
            <a:endParaRPr lang="en-US" sz="1100" noProof="1">
              <a:solidFill>
                <a:srgbClr val="005480"/>
              </a:solidFill>
            </a:endParaRPr>
          </a:p>
        </p:txBody>
      </p:sp>
      <p:pic>
        <p:nvPicPr>
          <p:cNvPr id="1032" name="Picture 11" descr="linksbalkje.emf"/>
          <p:cNvPicPr>
            <a:picLocks noChangeAspect="1"/>
          </p:cNvPicPr>
          <p:nvPr/>
        </p:nvPicPr>
        <p:blipFill>
          <a:blip r:embed="rId10" cstate="print"/>
          <a:srcRect l="3265" t="3427" r="327" b="21059"/>
          <a:stretch>
            <a:fillRect/>
          </a:stretch>
        </p:blipFill>
        <p:spPr bwMode="auto">
          <a:xfrm>
            <a:off x="0" y="0"/>
            <a:ext cx="276225" cy="6858000"/>
          </a:xfrm>
          <a:prstGeom prst="rect">
            <a:avLst/>
          </a:prstGeom>
          <a:noFill/>
          <a:ln w="9525">
            <a:noFill/>
            <a:miter lim="800000"/>
            <a:headEnd/>
            <a:tailEnd/>
          </a:ln>
        </p:spPr>
      </p:pic>
      <p:sp>
        <p:nvSpPr>
          <p:cNvPr id="15" name="Rectangle 19"/>
          <p:cNvSpPr>
            <a:spLocks noChangeArrowheads="1"/>
          </p:cNvSpPr>
          <p:nvPr/>
        </p:nvSpPr>
        <p:spPr bwMode="auto">
          <a:xfrm rot="16200000">
            <a:off x="-223043" y="6346031"/>
            <a:ext cx="700088" cy="92075"/>
          </a:xfrm>
          <a:prstGeom prst="rect">
            <a:avLst/>
          </a:prstGeom>
          <a:noFill/>
          <a:ln w="9525">
            <a:noFill/>
            <a:miter lim="800000"/>
            <a:headEnd/>
            <a:tailEnd/>
          </a:ln>
          <a:effectLst/>
        </p:spPr>
        <p:txBody>
          <a:bodyPr wrap="none" lIns="0" tIns="0" rIns="0" bIns="0" anchor="ctr" anchorCtr="1">
            <a:spAutoFit/>
          </a:bodyPr>
          <a:lstStyle/>
          <a:p>
            <a:pPr algn="r" defTabSz="914400" fontAlgn="base">
              <a:spcBef>
                <a:spcPct val="0"/>
              </a:spcBef>
              <a:spcAft>
                <a:spcPct val="0"/>
              </a:spcAft>
              <a:defRPr/>
            </a:pPr>
            <a:r>
              <a:rPr lang="en-US" sz="600" noProof="1">
                <a:solidFill>
                  <a:srgbClr val="F78F1E">
                    <a:lumMod val="60000"/>
                    <a:lumOff val="40000"/>
                  </a:srgbClr>
                </a:solidFill>
              </a:rPr>
              <a:t>© InSites Consulting</a:t>
            </a:r>
          </a:p>
        </p:txBody>
      </p:sp>
    </p:spTree>
    <p:extLst>
      <p:ext uri="{BB962C8B-B14F-4D97-AF65-F5344CB8AC3E}">
        <p14:creationId xmlns:p14="http://schemas.microsoft.com/office/powerpoint/2010/main" val="3061790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1800" b="1">
          <a:solidFill>
            <a:schemeClr val="tx2"/>
          </a:solidFill>
          <a:latin typeface="+mn-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defRPr>
      </a:lvl2pPr>
      <a:lvl3pPr algn="l" rtl="0" eaLnBrk="0" fontAlgn="base" hangingPunct="0">
        <a:lnSpc>
          <a:spcPct val="90000"/>
        </a:lnSpc>
        <a:spcBef>
          <a:spcPct val="0"/>
        </a:spcBef>
        <a:spcAft>
          <a:spcPct val="0"/>
        </a:spcAft>
        <a:defRPr sz="4400" b="1">
          <a:solidFill>
            <a:schemeClr val="tx2"/>
          </a:solidFill>
          <a:latin typeface="Arial" charset="0"/>
        </a:defRPr>
      </a:lvl3pPr>
      <a:lvl4pPr algn="l" rtl="0" eaLnBrk="0" fontAlgn="base" hangingPunct="0">
        <a:lnSpc>
          <a:spcPct val="90000"/>
        </a:lnSpc>
        <a:spcBef>
          <a:spcPct val="0"/>
        </a:spcBef>
        <a:spcAft>
          <a:spcPct val="0"/>
        </a:spcAft>
        <a:defRPr sz="4400" b="1">
          <a:solidFill>
            <a:schemeClr val="tx2"/>
          </a:solidFill>
          <a:latin typeface="Arial" charset="0"/>
        </a:defRPr>
      </a:lvl4pPr>
      <a:lvl5pPr algn="l" rtl="0" eaLnBrk="0" fontAlgn="base" hangingPunct="0">
        <a:lnSpc>
          <a:spcPct val="90000"/>
        </a:lnSpc>
        <a:spcBef>
          <a:spcPct val="0"/>
        </a:spcBef>
        <a:spcAft>
          <a:spcPct val="0"/>
        </a:spcAft>
        <a:defRPr sz="4400" b="1">
          <a:solidFill>
            <a:schemeClr val="tx2"/>
          </a:solidFill>
          <a:latin typeface="Arial" charset="0"/>
        </a:defRPr>
      </a:lvl5pPr>
      <a:lvl6pPr marL="457200" algn="r" rtl="0" eaLnBrk="1" fontAlgn="base" hangingPunct="1">
        <a:spcBef>
          <a:spcPct val="0"/>
        </a:spcBef>
        <a:spcAft>
          <a:spcPct val="0"/>
        </a:spcAft>
        <a:defRPr>
          <a:solidFill>
            <a:srgbClr val="336699"/>
          </a:solidFill>
          <a:latin typeface="Arial" charset="0"/>
        </a:defRPr>
      </a:lvl6pPr>
      <a:lvl7pPr marL="914400" algn="r" rtl="0" eaLnBrk="1" fontAlgn="base" hangingPunct="1">
        <a:spcBef>
          <a:spcPct val="0"/>
        </a:spcBef>
        <a:spcAft>
          <a:spcPct val="0"/>
        </a:spcAft>
        <a:defRPr>
          <a:solidFill>
            <a:srgbClr val="336699"/>
          </a:solidFill>
          <a:latin typeface="Arial" charset="0"/>
        </a:defRPr>
      </a:lvl7pPr>
      <a:lvl8pPr marL="1371600" algn="r" rtl="0" eaLnBrk="1" fontAlgn="base" hangingPunct="1">
        <a:spcBef>
          <a:spcPct val="0"/>
        </a:spcBef>
        <a:spcAft>
          <a:spcPct val="0"/>
        </a:spcAft>
        <a:defRPr>
          <a:solidFill>
            <a:srgbClr val="336699"/>
          </a:solidFill>
          <a:latin typeface="Arial" charset="0"/>
        </a:defRPr>
      </a:lvl8pPr>
      <a:lvl9pPr marL="1828800" algn="r" rtl="0" eaLnBrk="1" fontAlgn="base" hangingPunct="1">
        <a:spcBef>
          <a:spcPct val="0"/>
        </a:spcBef>
        <a:spcAft>
          <a:spcPct val="0"/>
        </a:spcAft>
        <a:defRPr>
          <a:solidFill>
            <a:srgbClr val="336699"/>
          </a:solidFill>
          <a:latin typeface="Arial" charset="0"/>
        </a:defRPr>
      </a:lvl9pPr>
    </p:titleStyle>
    <p:bodyStyle>
      <a:lvl1pPr marL="180975" indent="-180975" algn="l" rtl="0" eaLnBrk="0" fontAlgn="base" hangingPunct="0">
        <a:spcBef>
          <a:spcPct val="50000"/>
        </a:spcBef>
        <a:spcAft>
          <a:spcPct val="0"/>
        </a:spcAft>
        <a:buClr>
          <a:schemeClr val="bg1"/>
        </a:buClr>
        <a:buBlip>
          <a:blip r:embed="rId11"/>
        </a:buBlip>
        <a:defRPr sz="1800">
          <a:solidFill>
            <a:schemeClr val="tx1"/>
          </a:solidFill>
          <a:latin typeface="+mn-lt"/>
          <a:ea typeface="+mn-ea"/>
          <a:cs typeface="+mn-cs"/>
        </a:defRPr>
      </a:lvl1pPr>
      <a:lvl2pPr marL="542925" indent="-182563" algn="l" rtl="0" eaLnBrk="0" fontAlgn="base" hangingPunct="0">
        <a:spcBef>
          <a:spcPct val="50000"/>
        </a:spcBef>
        <a:spcAft>
          <a:spcPct val="0"/>
        </a:spcAft>
        <a:buClr>
          <a:srgbClr val="FF9933"/>
        </a:buClr>
        <a:buSzPct val="70000"/>
        <a:buBlip>
          <a:blip r:embed="rId12"/>
        </a:buBlip>
        <a:defRPr sz="2800">
          <a:solidFill>
            <a:schemeClr val="tx1"/>
          </a:solidFill>
          <a:latin typeface="+mn-lt"/>
        </a:defRPr>
      </a:lvl2pPr>
      <a:lvl3pPr marL="895350" indent="-173038" algn="l" rtl="0" eaLnBrk="0" fontAlgn="base" hangingPunct="0">
        <a:spcBef>
          <a:spcPct val="50000"/>
        </a:spcBef>
        <a:spcAft>
          <a:spcPct val="0"/>
        </a:spcAft>
        <a:buClr>
          <a:schemeClr val="accent1"/>
        </a:buClr>
        <a:buFont typeface="Arial" charset="0"/>
        <a:buChar char="–"/>
        <a:defRPr sz="1600">
          <a:solidFill>
            <a:schemeClr val="tx1"/>
          </a:solidFill>
          <a:latin typeface="+mn-lt"/>
        </a:defRPr>
      </a:lvl3pPr>
      <a:lvl4pPr marL="1257300" indent="-180975" algn="l" rtl="0" eaLnBrk="0" fontAlgn="base" hangingPunct="0">
        <a:spcBef>
          <a:spcPct val="50000"/>
        </a:spcBef>
        <a:spcAft>
          <a:spcPct val="0"/>
        </a:spcAft>
        <a:buClr>
          <a:schemeClr val="accent1"/>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Tahoma" pitchFamily="34" charset="0"/>
        </a:defRPr>
      </a:lvl5pPr>
      <a:lvl6pPr marL="2514600" indent="-228600" algn="l" rtl="0" eaLnBrk="1" fontAlgn="base" hangingPunct="1">
        <a:spcBef>
          <a:spcPct val="20000"/>
        </a:spcBef>
        <a:spcAft>
          <a:spcPct val="0"/>
        </a:spcAft>
        <a:buChar char="»"/>
        <a:defRPr sz="1400">
          <a:solidFill>
            <a:schemeClr val="tx1"/>
          </a:solidFill>
          <a:latin typeface="Tahoma" pitchFamily="34" charset="0"/>
        </a:defRPr>
      </a:lvl6pPr>
      <a:lvl7pPr marL="2971800" indent="-228600" algn="l" rtl="0" eaLnBrk="1" fontAlgn="base" hangingPunct="1">
        <a:spcBef>
          <a:spcPct val="20000"/>
        </a:spcBef>
        <a:spcAft>
          <a:spcPct val="0"/>
        </a:spcAft>
        <a:buChar char="»"/>
        <a:defRPr sz="1400">
          <a:solidFill>
            <a:schemeClr val="tx1"/>
          </a:solidFill>
          <a:latin typeface="Tahoma" pitchFamily="34" charset="0"/>
        </a:defRPr>
      </a:lvl7pPr>
      <a:lvl8pPr marL="3429000" indent="-228600" algn="l" rtl="0" eaLnBrk="1" fontAlgn="base" hangingPunct="1">
        <a:spcBef>
          <a:spcPct val="20000"/>
        </a:spcBef>
        <a:spcAft>
          <a:spcPct val="0"/>
        </a:spcAft>
        <a:buChar char="»"/>
        <a:defRPr sz="1400">
          <a:solidFill>
            <a:schemeClr val="tx1"/>
          </a:solidFill>
          <a:latin typeface="Tahoma" pitchFamily="34" charset="0"/>
        </a:defRPr>
      </a:lvl8pPr>
      <a:lvl9pPr marL="3886200" indent="-228600" algn="l" rtl="0" eaLnBrk="1" fontAlgn="base" hangingPunct="1">
        <a:spcBef>
          <a:spcPct val="20000"/>
        </a:spcBef>
        <a:spcAft>
          <a:spcPct val="0"/>
        </a:spcAft>
        <a:buChar char="»"/>
        <a:defRPr sz="1400">
          <a:solidFill>
            <a:schemeClr val="tx1"/>
          </a:solidFill>
          <a:latin typeface="Tahoma" pitchFamily="34"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5.png"/><Relationship Id="rId7" Type="http://schemas.openxmlformats.org/officeDocument/2006/relationships/hyperlink" Target="http://www.google.co.uk/url?sa=i&amp;rct=j&amp;q=polish+flag&amp;source=images&amp;cd=&amp;cad=rja&amp;docid=KuOKVTR004dGRM&amp;tbnid=kiqeoZYz0vxJRM:&amp;ved=0CAUQjRw&amp;url=http://www.flags.net/POLA.htm&amp;ei=3ghcUdyNH4vQ7AaY1IGoDA&amp;bvm=bv.44697112,d.ZGU&amp;psig=AFQjCNEtau4sikCz7CX7FqVkH1VQgw6mKQ&amp;ust=1365072463668560"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www.google.co.uk/url?sa=i&amp;rct=j&amp;q=italian+flag&amp;source=images&amp;cd=&amp;cad=rja&amp;docid=Mph8MoCUNFz7YM&amp;tbnid=mG6rte5wCKXUDM:&amp;ved=0CAUQjRw&amp;url=http://en.wikipedia.org/wiki/Flag_of_Italy&amp;ei=pQhcUcDVNtKQ7Aaz9IGgBw&amp;bvm=bv.44697112,d.ZGU&amp;psig=AFQjCNFJ3hqHtqIYSLU5sL9MsGc5Yx1YEw&amp;ust=1365072410493894" TargetMode="External"/><Relationship Id="rId10" Type="http://schemas.openxmlformats.org/officeDocument/2006/relationships/image" Target="../media/image47.jpeg"/><Relationship Id="rId4" Type="http://schemas.openxmlformats.org/officeDocument/2006/relationships/image" Target="../media/image42.jpeg"/><Relationship Id="rId9" Type="http://schemas.openxmlformats.org/officeDocument/2006/relationships/hyperlink" Target="http://www.google.co.uk/url?sa=i&amp;rct=j&amp;q=norwegian+flag&amp;source=images&amp;cd=&amp;cad=rja&amp;docid=be1g3W43Cg1oCM&amp;tbnid=6Ir0AtZixd0ONM:&amp;ved=0CAUQjRw&amp;url=http://www.flags.net/NORW.htm&amp;ei=vghcUd-hOabF7Abe0oDYBg&amp;bvm=bv.44697112,d.ZGU&amp;psig=AFQjCNE9bJqDCKneeO8hUAqiuiO5e5JAgg&amp;ust=136507243953314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uk/url?sa=i&amp;rct=j&amp;q=polish+flag&amp;source=images&amp;cd=&amp;cad=rja&amp;docid=KuOKVTR004dGRM&amp;tbnid=kiqeoZYz0vxJRM:&amp;ved=0CAUQjRw&amp;url=http://www.flags.net/POLA.htm&amp;ei=3ghcUdyNH4vQ7AaY1IGoDA&amp;bvm=bv.44697112,d.ZGU&amp;psig=AFQjCNEtau4sikCz7CX7FqVkH1VQgw6mKQ&amp;ust=1365072463668560" TargetMode="External"/><Relationship Id="rId13" Type="http://schemas.openxmlformats.org/officeDocument/2006/relationships/hyperlink" Target="http://www.google.co.uk/url?sa=i&amp;rct=j&amp;q=google+art+project&amp;source=images&amp;cd=&amp;cad=rja&amp;docid=Viissyycw2YUYM&amp;tbnid=EtKTmGDy05MzKM:&amp;ved=0CAUQjRw&amp;url=http://galleristny.com/2012/04/google-art-project-04032012/&amp;ei=AydcUdSZG4bChAf0i4CwAw&amp;bvm=bv.44697112,d.ZG4&amp;psig=AFQjCNFpMvMWtXhfM1yPPlt5MpowU8fkLw&amp;ust=1365080190681225" TargetMode="External"/><Relationship Id="rId3" Type="http://schemas.openxmlformats.org/officeDocument/2006/relationships/image" Target="../media/image35.png"/><Relationship Id="rId7" Type="http://schemas.openxmlformats.org/officeDocument/2006/relationships/image" Target="../media/image47.jpeg"/><Relationship Id="rId12" Type="http://schemas.openxmlformats.org/officeDocument/2006/relationships/image" Target="../media/image48.jpeg"/><Relationship Id="rId2" Type="http://schemas.openxmlformats.org/officeDocument/2006/relationships/image" Target="../media/image12.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hyperlink" Target="http://www.google.co.uk/url?sa=i&amp;rct=j&amp;q=norwegian+flag&amp;source=images&amp;cd=&amp;cad=rja&amp;docid=be1g3W43Cg1oCM&amp;tbnid=6Ir0AtZixd0ONM:&amp;ved=0CAUQjRw&amp;url=http://www.flags.net/NORW.htm&amp;ei=vghcUd-hOabF7Abe0oDYBg&amp;bvm=bv.44697112,d.ZGU&amp;psig=AFQjCNE9bJqDCKneeO8hUAqiuiO5e5JAgg&amp;ust=1365072439533149" TargetMode="External"/><Relationship Id="rId11" Type="http://schemas.openxmlformats.org/officeDocument/2006/relationships/hyperlink" Target="http://www.google.co.uk/url?sa=i&amp;rct=j&amp;q=google+books&amp;source=images&amp;cd=&amp;cad=rja&amp;docid=-wDMNgvQfiBDxM&amp;tbnid=1wlIYAcyJRi8QM:&amp;ved=0CAUQjRw&amp;url=http://news.cnet.com/8301-1023_3-57525928-93/google-book-publishers-settle-long-running-copyright-case/&amp;ei=3iZcUY78Mo-GhQfZjYCwDA&amp;bvm=bv.44697112,d.ZG4&amp;psig=AFQjCNHOpVP4W7pbyVKrGafC1PAe-QDonw&amp;ust=1365080138643050" TargetMode="External"/><Relationship Id="rId5" Type="http://schemas.openxmlformats.org/officeDocument/2006/relationships/image" Target="../media/image45.png"/><Relationship Id="rId15" Type="http://schemas.openxmlformats.org/officeDocument/2006/relationships/hyperlink" Target="http://www.google.co.uk/url?sa=i&amp;rct=j&amp;q=wikipedia.org&amp;source=images&amp;cd=&amp;cad=rja&amp;docid=wlpNnGWAb0OEBM&amp;tbnid=uaJulZVXtYr26M:&amp;ved=0CAUQjRw&amp;url=http://www.garyteeter.com/social%20security.htm&amp;ei=jiZcUZqdLYPJhAffg4CIAg&amp;bvm=bv.44697112,d.ZG4&amp;psig=AFQjCNEDoAuoAlDZimroeEpcSU0xRkmo-w&amp;ust=1365080069984397" TargetMode="External"/><Relationship Id="rId10" Type="http://schemas.openxmlformats.org/officeDocument/2006/relationships/chart" Target="../charts/chart2.xml"/><Relationship Id="rId4" Type="http://schemas.openxmlformats.org/officeDocument/2006/relationships/hyperlink" Target="http://www.google.co.uk/url?sa=i&amp;rct=j&amp;q=italian+flag&amp;source=images&amp;cd=&amp;cad=rja&amp;docid=Mph8MoCUNFz7YM&amp;tbnid=mG6rte5wCKXUDM:&amp;ved=0CAUQjRw&amp;url=http://en.wikipedia.org/wiki/Flag_of_Italy&amp;ei=pQhcUcDVNtKQ7Aaz9IGgBw&amp;bvm=bv.44697112,d.ZGU&amp;psig=AFQjCNFJ3hqHtqIYSLU5sL9MsGc5Yx1YEw&amp;ust=1365072410493894" TargetMode="External"/><Relationship Id="rId9" Type="http://schemas.openxmlformats.org/officeDocument/2006/relationships/image" Target="../media/image46.jpeg"/><Relationship Id="rId1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5.png"/><Relationship Id="rId7" Type="http://schemas.openxmlformats.org/officeDocument/2006/relationships/hyperlink" Target="http://www.google.co.uk/url?sa=i&amp;rct=j&amp;q=google+books&amp;source=images&amp;cd=&amp;cad=rja&amp;docid=-wDMNgvQfiBDxM&amp;tbnid=1wlIYAcyJRi8QM:&amp;ved=0CAUQjRw&amp;url=http://news.cnet.com/8301-1023_3-57525928-93/google-book-publishers-settle-long-running-copyright-case/&amp;ei=3iZcUY78Mo-GhQfZjYCwDA&amp;bvm=bv.44697112,d.ZG4&amp;psig=AFQjCNHOpVP4W7pbyVKrGafC1PAe-QDonw&amp;ust=1365080138643050"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www.google.co.uk/url?sa=i&amp;rct=j&amp;q=wikipedia.org&amp;source=images&amp;cd=&amp;cad=rja&amp;docid=wlpNnGWAb0OEBM&amp;tbnid=uaJulZVXtYr26M:&amp;ved=0CAUQjRw&amp;url=http://www.garyteeter.com/social%20security.htm&amp;ei=jiZcUZqdLYPJhAffg4CIAg&amp;bvm=bv.44697112,d.ZG4&amp;psig=AFQjCNEDoAuoAlDZimroeEpcSU0xRkmo-w&amp;ust=1365080069984397" TargetMode="External"/><Relationship Id="rId10" Type="http://schemas.openxmlformats.org/officeDocument/2006/relationships/image" Target="../media/image49.jpeg"/><Relationship Id="rId4" Type="http://schemas.openxmlformats.org/officeDocument/2006/relationships/chart" Target="../charts/chart4.xml"/><Relationship Id="rId9" Type="http://schemas.openxmlformats.org/officeDocument/2006/relationships/hyperlink" Target="http://www.google.co.uk/url?sa=i&amp;rct=j&amp;q=google+art+project&amp;source=images&amp;cd=&amp;cad=rja&amp;docid=Viissyycw2YUYM&amp;tbnid=EtKTmGDy05MzKM:&amp;ved=0CAUQjRw&amp;url=http://galleristny.com/2012/04/google-art-project-04032012/&amp;ei=AydcUdSZG4bChAf0i4CwAw&amp;bvm=bv.44697112,d.ZG4&amp;psig=AFQjCNFpMvMWtXhfM1yPPlt5MpowU8fkLw&amp;ust=136508019068122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uk/url?sa=i&amp;rct=j&amp;q=polish+flag&amp;source=images&amp;cd=&amp;cad=rja&amp;docid=KuOKVTR004dGRM&amp;tbnid=kiqeoZYz0vxJRM:&amp;ved=0CAUQjRw&amp;url=http://www.flags.net/POLA.htm&amp;ei=3ghcUdyNH4vQ7AaY1IGoDA&amp;bvm=bv.44697112,d.ZGU&amp;psig=AFQjCNEtau4sikCz7CX7FqVkH1VQgw6mKQ&amp;ust=1365072463668560" TargetMode="External"/><Relationship Id="rId13"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47.jpeg"/><Relationship Id="rId12" Type="http://schemas.openxmlformats.org/officeDocument/2006/relationships/hyperlink" Target="http://www.google.co.uk/url?sa=i&amp;rct=j&amp;q=wikipedia.org&amp;source=images&amp;cd=&amp;cad=rja&amp;docid=wlpNnGWAb0OEBM&amp;tbnid=uaJulZVXtYr26M:&amp;ved=0CAUQjRw&amp;url=http://www.garyteeter.com/social%20security.htm&amp;ei=jiZcUZqdLYPJhAffg4CIAg&amp;bvm=bv.44697112,d.ZG4&amp;psig=AFQjCNEDoAuoAlDZimroeEpcSU0xRkmo-w&amp;ust=1365080069984397"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google.co.uk/url?sa=i&amp;rct=j&amp;q=norwegian+flag&amp;source=images&amp;cd=&amp;cad=rja&amp;docid=be1g3W43Cg1oCM&amp;tbnid=6Ir0AtZixd0ONM:&amp;ved=0CAUQjRw&amp;url=http://www.flags.net/NORW.htm&amp;ei=vghcUd-hOabF7Abe0oDYBg&amp;bvm=bv.44697112,d.ZGU&amp;psig=AFQjCNE9bJqDCKneeO8hUAqiuiO5e5JAgg&amp;ust=1365072439533149" TargetMode="External"/><Relationship Id="rId11" Type="http://schemas.openxmlformats.org/officeDocument/2006/relationships/image" Target="../media/image49.jpeg"/><Relationship Id="rId5" Type="http://schemas.openxmlformats.org/officeDocument/2006/relationships/image" Target="../media/image45.png"/><Relationship Id="rId15" Type="http://schemas.openxmlformats.org/officeDocument/2006/relationships/image" Target="../media/image48.jpeg"/><Relationship Id="rId10" Type="http://schemas.openxmlformats.org/officeDocument/2006/relationships/hyperlink" Target="http://www.google.co.uk/url?sa=i&amp;rct=j&amp;q=google+art+project&amp;source=images&amp;cd=&amp;cad=rja&amp;docid=Viissyycw2YUYM&amp;tbnid=EtKTmGDy05MzKM:&amp;ved=0CAUQjRw&amp;url=http://galleristny.com/2012/04/google-art-project-04032012/&amp;ei=AydcUdSZG4bChAf0i4CwAw&amp;bvm=bv.44697112,d.ZG4&amp;psig=AFQjCNFpMvMWtXhfM1yPPlt5MpowU8fkLw&amp;ust=1365080190681225" TargetMode="External"/><Relationship Id="rId4" Type="http://schemas.openxmlformats.org/officeDocument/2006/relationships/hyperlink" Target="http://www.google.co.uk/url?sa=i&amp;rct=j&amp;q=italian+flag&amp;source=images&amp;cd=&amp;cad=rja&amp;docid=Mph8MoCUNFz7YM&amp;tbnid=mG6rte5wCKXUDM:&amp;ved=0CAUQjRw&amp;url=http://en.wikipedia.org/wiki/Flag_of_Italy&amp;ei=pQhcUcDVNtKQ7Aaz9IGgBw&amp;bvm=bv.44697112,d.ZGU&amp;psig=AFQjCNFJ3hqHtqIYSLU5sL9MsGc5Yx1YEw&amp;ust=1365072410493894" TargetMode="External"/><Relationship Id="rId9" Type="http://schemas.openxmlformats.org/officeDocument/2006/relationships/image" Target="../media/image46.jpeg"/><Relationship Id="rId14" Type="http://schemas.openxmlformats.org/officeDocument/2006/relationships/hyperlink" Target="http://www.google.co.uk/url?sa=i&amp;rct=j&amp;q=google+books&amp;source=images&amp;cd=&amp;cad=rja&amp;docid=-wDMNgvQfiBDxM&amp;tbnid=1wlIYAcyJRi8QM:&amp;ved=0CAUQjRw&amp;url=http://news.cnet.com/8301-1023_3-57525928-93/google-book-publishers-settle-long-running-copyright-case/&amp;ei=3iZcUY78Mo-GhQfZjYCwDA&amp;bvm=bv.44697112,d.ZG4&amp;psig=AFQjCNHOpVP4W7pbyVKrGafC1PAe-QDonw&amp;ust=136508013864305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5.png"/><Relationship Id="rId7" Type="http://schemas.openxmlformats.org/officeDocument/2006/relationships/hyperlink" Target="http://www.google.co.uk/url?sa=i&amp;rct=j&amp;q=google+books&amp;source=images&amp;cd=&amp;cad=rja&amp;docid=-wDMNgvQfiBDxM&amp;tbnid=1wlIYAcyJRi8QM:&amp;ved=0CAUQjRw&amp;url=http://news.cnet.com/8301-1023_3-57525928-93/google-book-publishers-settle-long-running-copyright-case/&amp;ei=3iZcUY78Mo-GhQfZjYCwDA&amp;bvm=bv.44697112,d.ZG4&amp;psig=AFQjCNHOpVP4W7pbyVKrGafC1PAe-QDonw&amp;ust=1365080138643050"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www.google.co.uk/url?sa=i&amp;rct=j&amp;q=wikipedia.org&amp;source=images&amp;cd=&amp;cad=rja&amp;docid=wlpNnGWAb0OEBM&amp;tbnid=uaJulZVXtYr26M:&amp;ved=0CAUQjRw&amp;url=http://www.garyteeter.com/social%20security.htm&amp;ei=jiZcUZqdLYPJhAffg4CIAg&amp;bvm=bv.44697112,d.ZG4&amp;psig=AFQjCNEDoAuoAlDZimroeEpcSU0xRkmo-w&amp;ust=1365080069984397" TargetMode="External"/><Relationship Id="rId10" Type="http://schemas.openxmlformats.org/officeDocument/2006/relationships/image" Target="../media/image49.jpeg"/><Relationship Id="rId4" Type="http://schemas.openxmlformats.org/officeDocument/2006/relationships/chart" Target="../charts/chart6.xml"/><Relationship Id="rId9" Type="http://schemas.openxmlformats.org/officeDocument/2006/relationships/hyperlink" Target="http://www.google.co.uk/url?sa=i&amp;rct=j&amp;q=google+art+project&amp;source=images&amp;cd=&amp;cad=rja&amp;docid=Viissyycw2YUYM&amp;tbnid=EtKTmGDy05MzKM:&amp;ved=0CAUQjRw&amp;url=http://galleristny.com/2012/04/google-art-project-04032012/&amp;ei=AydcUdSZG4bChAf0i4CwAw&amp;bvm=bv.44697112,d.ZG4&amp;psig=AFQjCNFpMvMWtXhfM1yPPlt5MpowU8fkLw&amp;ust=136508019068122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5.png"/><Relationship Id="rId7" Type="http://schemas.openxmlformats.org/officeDocument/2006/relationships/hyperlink" Target="http://www.google.co.uk/url?sa=i&amp;rct=j&amp;q=access+all+areas+pass+template&amp;source=images&amp;cd=&amp;docid=alm6Qr6l7VmC5M&amp;tbnid=2qt64UtAhD9uNM:&amp;ved=0CAUQjRw&amp;url=http://www.crystalgraphics.com/powerpictures/images.photos.asp?ss=all%20access&amp;ei=C0dcUcSfMIOYhQffoYD4CQ&amp;bvm=bv.44697112,d.ZG4&amp;psig=AFQjCNE-w6cQkWJETDV8SpQKLjsmnYsCHQ&amp;ust=1365088380843304" TargetMode="Externa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9.jpeg"/><Relationship Id="rId5" Type="http://schemas.openxmlformats.org/officeDocument/2006/relationships/image" Target="../media/image7.png"/><Relationship Id="rId10" Type="http://schemas.openxmlformats.org/officeDocument/2006/relationships/image" Target="../media/image58.jpeg"/><Relationship Id="rId4" Type="http://schemas.openxmlformats.org/officeDocument/2006/relationships/image" Target="../media/image13.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www.google.co.uk/url?sa=i&amp;rct=j&amp;q=norwegian+flag&amp;source=images&amp;cd=&amp;cad=rja&amp;docid=be1g3W43Cg1oCM&amp;tbnid=6Ir0AtZixd0ONM:&amp;ved=0CAUQjRw&amp;url=http://www.flags.net/NORW.htm&amp;ei=vghcUd-hOabF7Abe0oDYBg&amp;bvm=bv.44697112,d.ZGU&amp;psig=AFQjCNE9bJqDCKneeO8hUAqiuiO5e5JAgg&amp;ust=1365072439533149" TargetMode="External"/><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google.co.uk/url?sa=i&amp;rct=j&amp;q=italian+flag&amp;source=images&amp;cd=&amp;cad=rja&amp;docid=Mph8MoCUNFz7YM&amp;tbnid=mG6rte5wCKXUDM:&amp;ved=0CAUQjRw&amp;url=http://en.wikipedia.org/wiki/Flag_of_Italy&amp;ei=pQhcUcDVNtKQ7Aaz9IGgBw&amp;bvm=bv.44697112,d.ZGU&amp;psig=AFQjCNFJ3hqHtqIYSLU5sL9MsGc5Yx1YEw&amp;ust=1365072410493894" TargetMode="External"/><Relationship Id="rId5" Type="http://schemas.openxmlformats.org/officeDocument/2006/relationships/image" Target="../media/image46.jpeg"/><Relationship Id="rId10" Type="http://schemas.openxmlformats.org/officeDocument/2006/relationships/chart" Target="../charts/chart8.xml"/><Relationship Id="rId4" Type="http://schemas.openxmlformats.org/officeDocument/2006/relationships/hyperlink" Target="http://www.google.co.uk/url?sa=i&amp;rct=j&amp;q=polish+flag&amp;source=images&amp;cd=&amp;cad=rja&amp;docid=KuOKVTR004dGRM&amp;tbnid=kiqeoZYz0vxJRM:&amp;ved=0CAUQjRw&amp;url=http://www.flags.net/POLA.htm&amp;ei=3ghcUdyNH4vQ7AaY1IGoDA&amp;bvm=bv.44697112,d.ZGU&amp;psig=AFQjCNEtau4sikCz7CX7FqVkH1VQgw6mKQ&amp;ust=1365072463668560" TargetMode="External"/><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google.co.uk/url?sa=i&amp;rct=j&amp;q=polish+flag&amp;source=images&amp;cd=&amp;cad=rja&amp;docid=KuOKVTR004dGRM&amp;tbnid=kiqeoZYz0vxJRM:&amp;ved=0CAUQjRw&amp;url=http://www.flags.net/POLA.htm&amp;ei=3ghcUdyNH4vQ7AaY1IGoDA&amp;bvm=bv.44697112,d.ZGU&amp;psig=AFQjCNEtau4sikCz7CX7FqVkH1VQgw6mKQ&amp;ust=1365072463668560" TargetMode="External"/><Relationship Id="rId3" Type="http://schemas.openxmlformats.org/officeDocument/2006/relationships/image" Target="../media/image35.png"/><Relationship Id="rId7" Type="http://schemas.openxmlformats.org/officeDocument/2006/relationships/image" Target="../media/image4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google.co.uk/url?sa=i&amp;rct=j&amp;q=norwegian+flag&amp;source=images&amp;cd=&amp;cad=rja&amp;docid=be1g3W43Cg1oCM&amp;tbnid=6Ir0AtZixd0ONM:&amp;ved=0CAUQjRw&amp;url=http://www.flags.net/NORW.htm&amp;ei=vghcUd-hOabF7Abe0oDYBg&amp;bvm=bv.44697112,d.ZGU&amp;psig=AFQjCNE9bJqDCKneeO8hUAqiuiO5e5JAgg&amp;ust=1365072439533149" TargetMode="External"/><Relationship Id="rId5" Type="http://schemas.openxmlformats.org/officeDocument/2006/relationships/image" Target="../media/image45.png"/><Relationship Id="rId4" Type="http://schemas.openxmlformats.org/officeDocument/2006/relationships/hyperlink" Target="http://www.google.co.uk/url?sa=i&amp;rct=j&amp;q=italian+flag&amp;source=images&amp;cd=&amp;cad=rja&amp;docid=Mph8MoCUNFz7YM&amp;tbnid=mG6rte5wCKXUDM:&amp;ved=0CAUQjRw&amp;url=http://en.wikipedia.org/wiki/Flag_of_Italy&amp;ei=pQhcUcDVNtKQ7Aaz9IGgBw&amp;bvm=bv.44697112,d.ZGU&amp;psig=AFQjCNFJ3hqHtqIYSLU5sL9MsGc5Yx1YEw&amp;ust=1365072410493894" TargetMode="External"/><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media/image63.png"/><Relationship Id="rId4" Type="http://schemas.microsoft.com/office/2007/relationships/hdphoto" Target="../media/hdphoto2.wdp"/><Relationship Id="rId9" Type="http://schemas.openxmlformats.org/officeDocument/2006/relationships/hyperlink" Target="http://www.google.co.uk/url?sa=i&amp;rct=j&amp;q=thumbs+up&amp;source=images&amp;cd=&amp;cad=rja&amp;docid=MoQqyQ1QayR_OM&amp;tbnid=0rBdVDhQNzeBgM:&amp;ved=0CAUQjRw&amp;url=http://www.psdgraphics.com/buttons/round-rating-buttons-psd/&amp;ei=bDZdUfrtHI-BhQe7p4DwCQ&amp;bvm=bv.44770516,d.ZG4&amp;psig=AFQjCNHzS6RTrsackE9myCzZXOGBNdnlJQ&amp;ust=1365149663795063"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64.png"/><Relationship Id="rId4" Type="http://schemas.microsoft.com/office/2007/relationships/hdphoto" Target="../media/hdphoto2.wdp"/><Relationship Id="rId9" Type="http://schemas.openxmlformats.org/officeDocument/2006/relationships/hyperlink" Target="http://www.google.co.uk/url?sa=i&amp;rct=j&amp;q=thumbs+down&amp;source=images&amp;cd=&amp;cad=rja&amp;docid=xFqxQV7Ot-SdMM&amp;tbnid=NeMrvs3V9Hgm8M:&amp;ved=0CAUQjRw&amp;url=http://eyeshareinfo.com/2013/03/london-boroughs-say-no-to-converting-offices-into-homes/&amp;ei=IzddUf-QLNOJhQftt4DoAQ&amp;bvm=bv.44770516,d.ZG4&amp;psig=AFQjCNGTz8EwSgGDh5tBLSqlr-ZRUsgrUw&amp;ust=136514984358543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uk/url?sa=i&amp;rct=j&amp;q=push+someone&amp;source=images&amp;cd=&amp;cad=rja&amp;docid=A3JnN65RwssJ3M&amp;tbnid=HpLTTF_OVGLHcM:&amp;ved=0CAUQjRw&amp;url=http://thepreachersword.com/2012/05/31/know-anyone-who-needs-a-push/&amp;ei=xEFdUZezJtSShgeao4F4&amp;bvm=bv.44770516,d.ZG4&amp;psig=AFQjCNEo7uYeRHhmO5QkEQ3hIFtQD62UqQ&amp;ust=1365152549768083"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8.png"/><Relationship Id="rId2" Type="http://schemas.openxmlformats.org/officeDocument/2006/relationships/hyperlink" Target="http://www.google.co.uk/url?sa=i&amp;rct=j&amp;q=push+someone&amp;source=images&amp;cd=&amp;cad=rja&amp;docid=A3JnN65RwssJ3M&amp;tbnid=HpLTTF_OVGLHcM:&amp;ved=0CAUQjRw&amp;url=http://thepreachersword.com/2012/05/31/know-anyone-who-needs-a-push/&amp;ei=xEFdUZezJtSShgeao4F4&amp;bvm=bv.44770516,d.ZG4&amp;psig=AFQjCNEo7uYeRHhmO5QkEQ3hIFtQD62UqQ&amp;ust=1365152549768083"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5.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www.google.co.uk/url?sa=i&amp;rct=j&amp;q=push+someone&amp;source=images&amp;cd=&amp;cad=rja&amp;docid=A3JnN65RwssJ3M&amp;tbnid=HpLTTF_OVGLHcM:&amp;ved=0CAUQjRw&amp;url=http://thepreachersword.com/2012/05/31/know-anyone-who-needs-a-push/&amp;ei=xEFdUZezJtSShgeao4F4&amp;bvm=bv.44770516,d.ZG4&amp;psig=AFQjCNEo7uYeRHhmO5QkEQ3hIFtQD62UqQ&amp;ust=1365152549768083" TargetMode="External"/><Relationship Id="rId5" Type="http://schemas.openxmlformats.org/officeDocument/2006/relationships/image" Target="../media/image12.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chart" Target="../charts/chart1.xml"/><Relationship Id="rId5" Type="http://schemas.openxmlformats.org/officeDocument/2006/relationships/image" Target="../media/image4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6150" y="2706162"/>
            <a:ext cx="5656263" cy="698500"/>
          </a:xfrm>
        </p:spPr>
        <p:txBody>
          <a:bodyPr/>
          <a:lstStyle/>
          <a:p>
            <a:r>
              <a:rPr lang="nl-BE" dirty="0"/>
              <a:t>E</a:t>
            </a:r>
            <a:r>
              <a:rPr lang="nl-BE" dirty="0" smtClean="0"/>
              <a:t>uropeana</a:t>
            </a:r>
            <a:endParaRPr lang="nl-BE" dirty="0"/>
          </a:p>
        </p:txBody>
      </p:sp>
      <p:sp>
        <p:nvSpPr>
          <p:cNvPr id="3" name="Subtitle 2"/>
          <p:cNvSpPr>
            <a:spLocks noGrp="1"/>
          </p:cNvSpPr>
          <p:nvPr>
            <p:ph type="subTitle" idx="1"/>
          </p:nvPr>
        </p:nvSpPr>
        <p:spPr>
          <a:xfrm>
            <a:off x="3530600" y="3261787"/>
            <a:ext cx="5562600" cy="697738"/>
          </a:xfrm>
        </p:spPr>
        <p:txBody>
          <a:bodyPr/>
          <a:lstStyle/>
          <a:p>
            <a:r>
              <a:rPr lang="en-GB" sz="2000" dirty="0" smtClean="0"/>
              <a:t>Awareness Evaluation and Tracking Study </a:t>
            </a:r>
            <a:r>
              <a:rPr lang="en-GB" sz="2000" dirty="0" smtClean="0"/>
              <a:t>– </a:t>
            </a:r>
            <a:r>
              <a:rPr lang="en-GB" sz="2000" dirty="0" smtClean="0"/>
              <a:t>Poland, Italy and Norway - </a:t>
            </a:r>
            <a:r>
              <a:rPr lang="en-GB" sz="2000" smtClean="0"/>
              <a:t>Wave </a:t>
            </a:r>
            <a:r>
              <a:rPr lang="en-GB" sz="2000" smtClean="0"/>
              <a:t>1</a:t>
            </a:r>
            <a:endParaRPr lang="en-GB" sz="2000" dirty="0"/>
          </a:p>
        </p:txBody>
      </p:sp>
      <p:sp>
        <p:nvSpPr>
          <p:cNvPr id="4" name="TextBox 3"/>
          <p:cNvSpPr txBox="1"/>
          <p:nvPr/>
        </p:nvSpPr>
        <p:spPr>
          <a:xfrm>
            <a:off x="145083" y="6492755"/>
            <a:ext cx="4419721" cy="230832"/>
          </a:xfrm>
          <a:prstGeom prst="rect">
            <a:avLst/>
          </a:prstGeom>
          <a:noFill/>
        </p:spPr>
        <p:txBody>
          <a:bodyPr wrap="square" rtlCol="0">
            <a:spAutoFit/>
          </a:bodyPr>
          <a:lstStyle/>
          <a:p>
            <a:r>
              <a:rPr lang="en-US" sz="900" dirty="0">
                <a:solidFill>
                  <a:schemeClr val="bg1"/>
                </a:solidFill>
                <a:latin typeface="Arial"/>
                <a:cs typeface="Arial"/>
              </a:rPr>
              <a:t>Ghent  I  Rotterdam  I  London  I  Timisoara  I  New </a:t>
            </a:r>
            <a:r>
              <a:rPr lang="en-US" sz="900" dirty="0" smtClean="0">
                <a:solidFill>
                  <a:schemeClr val="bg1"/>
                </a:solidFill>
                <a:latin typeface="Arial"/>
                <a:cs typeface="Arial"/>
              </a:rPr>
              <a:t>York</a:t>
            </a:r>
            <a:endParaRPr lang="en-US" sz="900" b="1" dirty="0">
              <a:solidFill>
                <a:schemeClr val="bg1"/>
              </a:solidFill>
              <a:latin typeface="Arial"/>
              <a:cs typeface="Arial"/>
            </a:endParaRPr>
          </a:p>
        </p:txBody>
      </p:sp>
      <p:sp>
        <p:nvSpPr>
          <p:cNvPr id="5" name="TextBox 4"/>
          <p:cNvSpPr txBox="1"/>
          <p:nvPr/>
        </p:nvSpPr>
        <p:spPr>
          <a:xfrm>
            <a:off x="145083" y="6214243"/>
            <a:ext cx="4419721" cy="246221"/>
          </a:xfrm>
          <a:prstGeom prst="rect">
            <a:avLst/>
          </a:prstGeom>
          <a:noFill/>
        </p:spPr>
        <p:txBody>
          <a:bodyPr wrap="square" rtlCol="0">
            <a:spAutoFit/>
          </a:bodyPr>
          <a:lstStyle/>
          <a:p>
            <a:r>
              <a:rPr lang="en-US" sz="1000" dirty="0">
                <a:solidFill>
                  <a:schemeClr val="bg1"/>
                </a:solidFill>
                <a:latin typeface="Arial"/>
                <a:cs typeface="Arial"/>
              </a:rPr>
              <a:t>www.</a:t>
            </a:r>
            <a:r>
              <a:rPr lang="en-US" sz="1000" b="1" dirty="0">
                <a:solidFill>
                  <a:schemeClr val="bg1"/>
                </a:solidFill>
                <a:latin typeface="Arial"/>
                <a:cs typeface="Arial"/>
              </a:rPr>
              <a:t>insites-consulting</a:t>
            </a:r>
            <a:r>
              <a:rPr lang="en-US" sz="1000" dirty="0">
                <a:solidFill>
                  <a:schemeClr val="bg1"/>
                </a:solidFill>
                <a:latin typeface="Arial"/>
                <a:cs typeface="Arial"/>
              </a:rPr>
              <a:t>.com</a:t>
            </a:r>
          </a:p>
        </p:txBody>
      </p:sp>
      <p:sp>
        <p:nvSpPr>
          <p:cNvPr id="7" name="TextBox 6"/>
          <p:cNvSpPr txBox="1"/>
          <p:nvPr/>
        </p:nvSpPr>
        <p:spPr>
          <a:xfrm>
            <a:off x="4195437" y="4417160"/>
            <a:ext cx="3191899" cy="1492716"/>
          </a:xfrm>
          <a:prstGeom prst="rect">
            <a:avLst/>
          </a:prstGeom>
          <a:noFill/>
        </p:spPr>
        <p:txBody>
          <a:bodyPr wrap="none" rtlCol="0">
            <a:spAutoFit/>
          </a:bodyPr>
          <a:lstStyle/>
          <a:p>
            <a:r>
              <a:rPr lang="en-GB" sz="1100" b="1" dirty="0" smtClean="0">
                <a:latin typeface="Arial" pitchFamily="34" charset="0"/>
                <a:cs typeface="Arial" pitchFamily="34" charset="0"/>
              </a:rPr>
              <a:t>For </a:t>
            </a:r>
            <a:r>
              <a:rPr lang="en-GB" sz="1100" dirty="0" smtClean="0">
                <a:latin typeface="Arial" pitchFamily="34" charset="0"/>
                <a:cs typeface="Arial" pitchFamily="34" charset="0"/>
              </a:rPr>
              <a:t>	</a:t>
            </a:r>
            <a:r>
              <a:rPr lang="en-GB" sz="1100" b="1" dirty="0" smtClean="0">
                <a:latin typeface="Arial" pitchFamily="34" charset="0"/>
                <a:cs typeface="Arial" pitchFamily="34" charset="0"/>
              </a:rPr>
              <a:t>Eleanor Kenny</a:t>
            </a:r>
            <a:r>
              <a:rPr lang="en-GB" sz="1100" dirty="0" smtClean="0">
                <a:latin typeface="Arial" pitchFamily="34" charset="0"/>
                <a:cs typeface="Arial" pitchFamily="34" charset="0"/>
              </a:rPr>
              <a:t>, British Library</a:t>
            </a:r>
          </a:p>
          <a:p>
            <a:endParaRPr lang="en-GB" sz="1100" dirty="0" smtClean="0">
              <a:latin typeface="Arial" pitchFamily="34" charset="0"/>
              <a:cs typeface="Arial" pitchFamily="34" charset="0"/>
            </a:endParaRPr>
          </a:p>
          <a:p>
            <a:r>
              <a:rPr lang="en-GB" sz="1100" b="1" dirty="0" smtClean="0">
                <a:latin typeface="Arial" pitchFamily="34" charset="0"/>
                <a:cs typeface="Arial" pitchFamily="34" charset="0"/>
              </a:rPr>
              <a:t>By</a:t>
            </a:r>
            <a:r>
              <a:rPr lang="en-GB" sz="1100" dirty="0" smtClean="0">
                <a:latin typeface="Arial" pitchFamily="34" charset="0"/>
                <a:cs typeface="Arial" pitchFamily="34" charset="0"/>
              </a:rPr>
              <a:t>	</a:t>
            </a:r>
            <a:r>
              <a:rPr lang="en-GB" sz="1100" b="1" dirty="0" smtClean="0">
                <a:latin typeface="Arial" pitchFamily="34" charset="0"/>
                <a:cs typeface="Arial" pitchFamily="34" charset="0"/>
              </a:rPr>
              <a:t>Simon McDonald </a:t>
            </a:r>
            <a:r>
              <a:rPr lang="en-GB" sz="1100" dirty="0" smtClean="0">
                <a:solidFill>
                  <a:srgbClr val="F78B00"/>
                </a:solidFill>
                <a:latin typeface="Arial" pitchFamily="34" charset="0"/>
                <a:cs typeface="Arial" pitchFamily="34" charset="0"/>
              </a:rPr>
              <a:t>I </a:t>
            </a:r>
            <a:r>
              <a:rPr lang="en-GB" sz="1100" dirty="0" smtClean="0">
                <a:latin typeface="Arial" pitchFamily="34" charset="0"/>
                <a:cs typeface="Arial" pitchFamily="34" charset="0"/>
              </a:rPr>
              <a:t>Business Director</a:t>
            </a:r>
          </a:p>
          <a:p>
            <a:r>
              <a:rPr lang="en-GB" sz="1100" dirty="0" smtClean="0">
                <a:solidFill>
                  <a:srgbClr val="F78B00"/>
                </a:solidFill>
                <a:latin typeface="Arial" pitchFamily="34" charset="0"/>
                <a:cs typeface="Arial" pitchFamily="34" charset="0"/>
              </a:rPr>
              <a:t>	simon@insites-consulting.com</a:t>
            </a:r>
            <a:endParaRPr lang="en-GB" sz="1100" kern="0" noProof="1" smtClean="0">
              <a:latin typeface="Arial" pitchFamily="34" charset="0"/>
              <a:cs typeface="Arial" pitchFamily="34" charset="0"/>
            </a:endParaRPr>
          </a:p>
          <a:p>
            <a:r>
              <a:rPr lang="en-GB" sz="1100" kern="0" noProof="1">
                <a:latin typeface="Arial" pitchFamily="34" charset="0"/>
                <a:cs typeface="Arial" pitchFamily="34" charset="0"/>
              </a:rPr>
              <a:t>	</a:t>
            </a:r>
            <a:r>
              <a:rPr lang="en-GB" sz="1100" b="1" kern="0" noProof="1" smtClean="0">
                <a:latin typeface="Arial" pitchFamily="34" charset="0"/>
                <a:cs typeface="Arial" pitchFamily="34" charset="0"/>
              </a:rPr>
              <a:t>Emma Hargreaves</a:t>
            </a:r>
            <a:r>
              <a:rPr lang="en-GB" sz="1100" b="1" dirty="0" smtClean="0">
                <a:latin typeface="Arial" pitchFamily="34" charset="0"/>
                <a:cs typeface="Arial" pitchFamily="34" charset="0"/>
              </a:rPr>
              <a:t> </a:t>
            </a:r>
            <a:r>
              <a:rPr lang="en-GB" sz="1100" dirty="0">
                <a:solidFill>
                  <a:srgbClr val="F78B00"/>
                </a:solidFill>
                <a:latin typeface="Arial" pitchFamily="34" charset="0"/>
                <a:cs typeface="Arial" pitchFamily="34" charset="0"/>
              </a:rPr>
              <a:t>I </a:t>
            </a:r>
            <a:r>
              <a:rPr lang="en-GB" sz="1100" dirty="0" smtClean="0">
                <a:latin typeface="Arial" pitchFamily="34" charset="0"/>
                <a:cs typeface="Arial" pitchFamily="34" charset="0"/>
              </a:rPr>
              <a:t>Research Manager</a:t>
            </a:r>
            <a:endParaRPr lang="en-GB" sz="1100" dirty="0">
              <a:latin typeface="Arial" pitchFamily="34" charset="0"/>
              <a:cs typeface="Arial" pitchFamily="34" charset="0"/>
            </a:endParaRPr>
          </a:p>
          <a:p>
            <a:r>
              <a:rPr lang="en-GB" sz="1100" dirty="0">
                <a:solidFill>
                  <a:srgbClr val="F78B00"/>
                </a:solidFill>
                <a:latin typeface="Arial" pitchFamily="34" charset="0"/>
                <a:cs typeface="Arial" pitchFamily="34" charset="0"/>
              </a:rPr>
              <a:t>	</a:t>
            </a:r>
            <a:r>
              <a:rPr lang="en-GB" sz="1100" dirty="0" smtClean="0">
                <a:solidFill>
                  <a:srgbClr val="F78B00"/>
                </a:solidFill>
                <a:latin typeface="Arial" pitchFamily="34" charset="0"/>
                <a:cs typeface="Arial" pitchFamily="34" charset="0"/>
              </a:rPr>
              <a:t>emma@insites-consulting.com</a:t>
            </a:r>
            <a:r>
              <a:rPr lang="en-GB" sz="1400" kern="0" noProof="1">
                <a:cs typeface="Arial" pitchFamily="34" charset="0"/>
              </a:rPr>
              <a:t>	</a:t>
            </a:r>
            <a:endParaRPr lang="en-GB" sz="600" dirty="0" smtClean="0">
              <a:latin typeface="Arial"/>
              <a:cs typeface="Arial"/>
            </a:endParaRPr>
          </a:p>
          <a:p>
            <a:endParaRPr lang="en-GB" sz="1100" b="1" dirty="0" smtClean="0">
              <a:latin typeface="Arial" pitchFamily="34" charset="0"/>
              <a:cs typeface="Arial" pitchFamily="34" charset="0"/>
            </a:endParaRPr>
          </a:p>
          <a:p>
            <a:r>
              <a:rPr lang="en-GB" sz="1100" b="1" dirty="0" smtClean="0">
                <a:latin typeface="Arial" pitchFamily="34" charset="0"/>
                <a:cs typeface="Arial" pitchFamily="34" charset="0"/>
              </a:rPr>
              <a:t>Date	April 4</a:t>
            </a:r>
            <a:r>
              <a:rPr lang="en-GB" sz="1100" b="1" baseline="30000" dirty="0" smtClean="0">
                <a:latin typeface="Arial" pitchFamily="34" charset="0"/>
                <a:cs typeface="Arial" pitchFamily="34" charset="0"/>
              </a:rPr>
              <a:t>th</a:t>
            </a:r>
            <a:r>
              <a:rPr lang="en-GB" sz="1100" b="1" dirty="0" smtClean="0">
                <a:latin typeface="Arial" pitchFamily="34" charset="0"/>
                <a:cs typeface="Arial" pitchFamily="34" charset="0"/>
              </a:rPr>
              <a:t> 2013</a:t>
            </a:r>
            <a:endParaRPr lang="en-GB" sz="10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535" y="388336"/>
            <a:ext cx="1962150" cy="1171575"/>
          </a:xfrm>
          <a:prstGeom prst="rect">
            <a:avLst/>
          </a:prstGeom>
        </p:spPr>
      </p:pic>
    </p:spTree>
    <p:extLst>
      <p:ext uri="{BB962C8B-B14F-4D97-AF65-F5344CB8AC3E}">
        <p14:creationId xmlns:p14="http://schemas.microsoft.com/office/powerpoint/2010/main" val="251730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igh-Res Stock Photography: Damsel In Di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59487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60915"/>
            <a:ext cx="5580184" cy="641350"/>
          </a:xfrm>
        </p:spPr>
        <p:txBody>
          <a:bodyPr/>
          <a:lstStyle/>
          <a:p>
            <a:pPr algn="ctr"/>
            <a:r>
              <a:rPr lang="en-US" dirty="0" smtClean="0"/>
              <a:t>Awareness </a:t>
            </a:r>
          </a:p>
          <a:p>
            <a:pPr algn="ctr"/>
            <a:r>
              <a:rPr lang="en-US" sz="2400" dirty="0" smtClean="0"/>
              <a:t>Pre-activation</a:t>
            </a:r>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330783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214798" y="94892"/>
            <a:ext cx="8714399" cy="957532"/>
          </a:xfrm>
          <a:custGeom>
            <a:avLst/>
            <a:gdLst>
              <a:gd name="connsiteX0" fmla="*/ 0 w 8220379"/>
              <a:gd name="connsiteY0" fmla="*/ 0 h 1224136"/>
              <a:gd name="connsiteX1" fmla="*/ 8220379 w 8220379"/>
              <a:gd name="connsiteY1" fmla="*/ 0 h 1224136"/>
              <a:gd name="connsiteX2" fmla="*/ 8220379 w 8220379"/>
              <a:gd name="connsiteY2" fmla="*/ 1224136 h 1224136"/>
              <a:gd name="connsiteX3" fmla="*/ 0 w 8220379"/>
              <a:gd name="connsiteY3" fmla="*/ 1224136 h 1224136"/>
              <a:gd name="connsiteX4" fmla="*/ 0 w 8220379"/>
              <a:gd name="connsiteY4" fmla="*/ 0 h 1224136"/>
              <a:gd name="connsiteX0" fmla="*/ 0 w 8487079"/>
              <a:gd name="connsiteY0" fmla="*/ 0 h 1224136"/>
              <a:gd name="connsiteX1" fmla="*/ 8487079 w 8487079"/>
              <a:gd name="connsiteY1" fmla="*/ 9525 h 1224136"/>
              <a:gd name="connsiteX2" fmla="*/ 8220379 w 8487079"/>
              <a:gd name="connsiteY2" fmla="*/ 1224136 h 1224136"/>
              <a:gd name="connsiteX3" fmla="*/ 0 w 8487079"/>
              <a:gd name="connsiteY3" fmla="*/ 1224136 h 1224136"/>
              <a:gd name="connsiteX4" fmla="*/ 0 w 8487079"/>
              <a:gd name="connsiteY4" fmla="*/ 0 h 1224136"/>
              <a:gd name="connsiteX0" fmla="*/ 0 w 8515654"/>
              <a:gd name="connsiteY0" fmla="*/ 200025 h 1214611"/>
              <a:gd name="connsiteX1" fmla="*/ 8515654 w 8515654"/>
              <a:gd name="connsiteY1" fmla="*/ 0 h 1214611"/>
              <a:gd name="connsiteX2" fmla="*/ 8248954 w 8515654"/>
              <a:gd name="connsiteY2" fmla="*/ 1214611 h 1214611"/>
              <a:gd name="connsiteX3" fmla="*/ 28575 w 8515654"/>
              <a:gd name="connsiteY3" fmla="*/ 1214611 h 1214611"/>
              <a:gd name="connsiteX4" fmla="*/ 0 w 8515654"/>
              <a:gd name="connsiteY4" fmla="*/ 200025 h 1214611"/>
              <a:gd name="connsiteX0" fmla="*/ 0 w 8515654"/>
              <a:gd name="connsiteY0" fmla="*/ 200025 h 1309861"/>
              <a:gd name="connsiteX1" fmla="*/ 8515654 w 8515654"/>
              <a:gd name="connsiteY1" fmla="*/ 0 h 1309861"/>
              <a:gd name="connsiteX2" fmla="*/ 8248954 w 8515654"/>
              <a:gd name="connsiteY2" fmla="*/ 1214611 h 1309861"/>
              <a:gd name="connsiteX3" fmla="*/ 133350 w 8515654"/>
              <a:gd name="connsiteY3" fmla="*/ 1309861 h 1309861"/>
              <a:gd name="connsiteX4" fmla="*/ 0 w 8515654"/>
              <a:gd name="connsiteY4" fmla="*/ 200025 h 130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654" h="1309861">
                <a:moveTo>
                  <a:pt x="0" y="200025"/>
                </a:moveTo>
                <a:lnTo>
                  <a:pt x="8515654" y="0"/>
                </a:lnTo>
                <a:lnTo>
                  <a:pt x="8248954" y="1214611"/>
                </a:lnTo>
                <a:lnTo>
                  <a:pt x="133350" y="1309861"/>
                </a:lnTo>
                <a:lnTo>
                  <a:pt x="0" y="200025"/>
                </a:lnTo>
                <a:close/>
              </a:path>
            </a:pathLst>
          </a:cu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GB" sz="2400" b="1" dirty="0" smtClean="0">
                <a:solidFill>
                  <a:prstClr val="white"/>
                </a:solidFill>
                <a:latin typeface="Arial"/>
                <a:cs typeface="Arial" pitchFamily="34" charset="0"/>
              </a:rPr>
              <a:t>	Overall Awareness of Europeana</a:t>
            </a:r>
            <a:endParaRPr lang="en-GB" sz="2400" b="1" dirty="0">
              <a:solidFill>
                <a:prstClr val="white"/>
              </a:solidFill>
              <a:latin typeface="Arial"/>
              <a:cs typeface="Arial"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06440"/>
            <a:ext cx="9143996" cy="1051560"/>
          </a:xfrm>
          <a:prstGeom prst="rect">
            <a:avLst/>
          </a:prstGeom>
        </p:spPr>
      </p:pic>
      <p:pic>
        <p:nvPicPr>
          <p:cNvPr id="9" name="Picture 8" descr="Travel&amp;Leisure.png"/>
          <p:cNvPicPr>
            <a:picLocks noChangeAspect="1"/>
          </p:cNvPicPr>
          <p:nvPr/>
        </p:nvPicPr>
        <p:blipFill rotWithShape="1">
          <a:blip r:embed="rId3">
            <a:extLst>
              <a:ext uri="{28A0092B-C50C-407E-A947-70E740481C1C}">
                <a14:useLocalDpi xmlns:a14="http://schemas.microsoft.com/office/drawing/2010/main" val="0"/>
              </a:ext>
            </a:extLst>
          </a:blip>
          <a:srcRect l="48596"/>
          <a:stretch/>
        </p:blipFill>
        <p:spPr>
          <a:xfrm>
            <a:off x="194732" y="6328832"/>
            <a:ext cx="425408" cy="411501"/>
          </a:xfrm>
          <a:prstGeom prst="rect">
            <a:avLst/>
          </a:prstGeom>
        </p:spPr>
      </p:pic>
      <p:pic>
        <p:nvPicPr>
          <p:cNvPr id="10" name="Picture 9" descr="InSitesConsul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1" name="Text Box 4"/>
          <p:cNvSpPr txBox="1">
            <a:spLocks noChangeArrowheads="1"/>
          </p:cNvSpPr>
          <p:nvPr/>
        </p:nvSpPr>
        <p:spPr bwMode="auto">
          <a:xfrm>
            <a:off x="8556625" y="6519863"/>
            <a:ext cx="549275" cy="309562"/>
          </a:xfrm>
          <a:prstGeom prst="rect">
            <a:avLst/>
          </a:prstGeom>
          <a:noFill/>
          <a:ln w="9525">
            <a:noFill/>
            <a:miter lim="800000"/>
            <a:headEnd/>
            <a:tailEnd/>
          </a:ln>
          <a:effectLst/>
        </p:spPr>
        <p:txBody>
          <a:bodyPr wrap="none" lIns="0" tIns="0" rIns="0" bIns="0" anchor="ctr" anchorCtr="1"/>
          <a:lstStyle/>
          <a:p>
            <a:pPr marL="0" marR="0" lvl="0" indent="0" defTabSz="914400" eaLnBrk="1" fontAlgn="auto" latinLnBrk="0" hangingPunct="1">
              <a:lnSpc>
                <a:spcPct val="100000"/>
              </a:lnSpc>
              <a:spcBef>
                <a:spcPct val="50000"/>
              </a:spcBef>
              <a:spcAft>
                <a:spcPts val="0"/>
              </a:spcAft>
              <a:buClrTx/>
              <a:buSzTx/>
              <a:buFontTx/>
              <a:buNone/>
              <a:tabLst/>
              <a:defRPr/>
            </a:pPr>
            <a:fld id="{E92B05DD-A20E-4FA6-BFF2-E34E2A75112E}" type="slidenum">
              <a:rPr kumimoji="0" lang="en-GB" sz="1200" b="1" i="0" u="none" strike="noStrike" kern="0" cap="none" spc="0" normalizeH="0" baseline="0" noProof="0" smtClean="0">
                <a:ln>
                  <a:noFill/>
                </a:ln>
                <a:solidFill>
                  <a:srgbClr val="F78F1E"/>
                </a:solidFill>
                <a:effectLst/>
                <a:uLnTx/>
                <a:uFillTx/>
                <a:latin typeface="Arial"/>
              </a:rPr>
              <a:pPr marL="0" marR="0" lvl="0" indent="0" defTabSz="914400" eaLnBrk="1" fontAlgn="auto" latinLnBrk="0" hangingPunct="1">
                <a:lnSpc>
                  <a:spcPct val="100000"/>
                </a:lnSpc>
                <a:spcBef>
                  <a:spcPct val="50000"/>
                </a:spcBef>
                <a:spcAft>
                  <a:spcPts val="0"/>
                </a:spcAft>
                <a:buClrTx/>
                <a:buSzTx/>
                <a:buFontTx/>
                <a:buNone/>
                <a:tabLst/>
                <a:defRPr/>
              </a:pPr>
              <a:t>11</a:t>
            </a:fld>
            <a:endParaRPr kumimoji="0" lang="en-GB" sz="1200" b="1" i="0" u="none" strike="noStrike" kern="0" cap="none" spc="0" normalizeH="0" baseline="0" noProof="0" dirty="0">
              <a:ln>
                <a:noFill/>
              </a:ln>
              <a:solidFill>
                <a:srgbClr val="F78F1E"/>
              </a:solidFill>
              <a:effectLst/>
              <a:uLnTx/>
              <a:uFillTx/>
              <a:latin typeface="Arial"/>
            </a:endParaRPr>
          </a:p>
        </p:txBody>
      </p:sp>
    </p:spTree>
    <p:extLst>
      <p:ext uri="{BB962C8B-B14F-4D97-AF65-F5344CB8AC3E}">
        <p14:creationId xmlns:p14="http://schemas.microsoft.com/office/powerpoint/2010/main" val="369630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214798" y="94892"/>
            <a:ext cx="8714399" cy="957532"/>
          </a:xfrm>
          <a:custGeom>
            <a:avLst/>
            <a:gdLst>
              <a:gd name="connsiteX0" fmla="*/ 0 w 8220379"/>
              <a:gd name="connsiteY0" fmla="*/ 0 h 1224136"/>
              <a:gd name="connsiteX1" fmla="*/ 8220379 w 8220379"/>
              <a:gd name="connsiteY1" fmla="*/ 0 h 1224136"/>
              <a:gd name="connsiteX2" fmla="*/ 8220379 w 8220379"/>
              <a:gd name="connsiteY2" fmla="*/ 1224136 h 1224136"/>
              <a:gd name="connsiteX3" fmla="*/ 0 w 8220379"/>
              <a:gd name="connsiteY3" fmla="*/ 1224136 h 1224136"/>
              <a:gd name="connsiteX4" fmla="*/ 0 w 8220379"/>
              <a:gd name="connsiteY4" fmla="*/ 0 h 1224136"/>
              <a:gd name="connsiteX0" fmla="*/ 0 w 8487079"/>
              <a:gd name="connsiteY0" fmla="*/ 0 h 1224136"/>
              <a:gd name="connsiteX1" fmla="*/ 8487079 w 8487079"/>
              <a:gd name="connsiteY1" fmla="*/ 9525 h 1224136"/>
              <a:gd name="connsiteX2" fmla="*/ 8220379 w 8487079"/>
              <a:gd name="connsiteY2" fmla="*/ 1224136 h 1224136"/>
              <a:gd name="connsiteX3" fmla="*/ 0 w 8487079"/>
              <a:gd name="connsiteY3" fmla="*/ 1224136 h 1224136"/>
              <a:gd name="connsiteX4" fmla="*/ 0 w 8487079"/>
              <a:gd name="connsiteY4" fmla="*/ 0 h 1224136"/>
              <a:gd name="connsiteX0" fmla="*/ 0 w 8515654"/>
              <a:gd name="connsiteY0" fmla="*/ 200025 h 1214611"/>
              <a:gd name="connsiteX1" fmla="*/ 8515654 w 8515654"/>
              <a:gd name="connsiteY1" fmla="*/ 0 h 1214611"/>
              <a:gd name="connsiteX2" fmla="*/ 8248954 w 8515654"/>
              <a:gd name="connsiteY2" fmla="*/ 1214611 h 1214611"/>
              <a:gd name="connsiteX3" fmla="*/ 28575 w 8515654"/>
              <a:gd name="connsiteY3" fmla="*/ 1214611 h 1214611"/>
              <a:gd name="connsiteX4" fmla="*/ 0 w 8515654"/>
              <a:gd name="connsiteY4" fmla="*/ 200025 h 1214611"/>
              <a:gd name="connsiteX0" fmla="*/ 0 w 8515654"/>
              <a:gd name="connsiteY0" fmla="*/ 200025 h 1309861"/>
              <a:gd name="connsiteX1" fmla="*/ 8515654 w 8515654"/>
              <a:gd name="connsiteY1" fmla="*/ 0 h 1309861"/>
              <a:gd name="connsiteX2" fmla="*/ 8248954 w 8515654"/>
              <a:gd name="connsiteY2" fmla="*/ 1214611 h 1309861"/>
              <a:gd name="connsiteX3" fmla="*/ 133350 w 8515654"/>
              <a:gd name="connsiteY3" fmla="*/ 1309861 h 1309861"/>
              <a:gd name="connsiteX4" fmla="*/ 0 w 8515654"/>
              <a:gd name="connsiteY4" fmla="*/ 200025 h 130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654" h="1309861">
                <a:moveTo>
                  <a:pt x="0" y="200025"/>
                </a:moveTo>
                <a:lnTo>
                  <a:pt x="8515654" y="0"/>
                </a:lnTo>
                <a:lnTo>
                  <a:pt x="8248954" y="1214611"/>
                </a:lnTo>
                <a:lnTo>
                  <a:pt x="133350" y="1309861"/>
                </a:lnTo>
                <a:lnTo>
                  <a:pt x="0" y="200025"/>
                </a:lnTo>
                <a:close/>
              </a:path>
            </a:pathLst>
          </a:cu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GB" sz="2400" b="1" dirty="0" smtClean="0">
                <a:solidFill>
                  <a:prstClr val="white"/>
                </a:solidFill>
                <a:latin typeface="Arial"/>
                <a:cs typeface="Arial" pitchFamily="34" charset="0"/>
              </a:rPr>
              <a:t>	Overall Awareness of Europeana is low</a:t>
            </a:r>
            <a:endParaRPr lang="en-GB" sz="2400" b="1" dirty="0">
              <a:solidFill>
                <a:prstClr val="white"/>
              </a:solidFill>
              <a:latin typeface="Arial"/>
              <a:cs typeface="Arial"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06440"/>
            <a:ext cx="9143996" cy="1051560"/>
          </a:xfrm>
          <a:prstGeom prst="rect">
            <a:avLst/>
          </a:prstGeom>
        </p:spPr>
      </p:pic>
      <p:pic>
        <p:nvPicPr>
          <p:cNvPr id="9" name="Picture 8" descr="Travel&amp;Leisure.png"/>
          <p:cNvPicPr>
            <a:picLocks noChangeAspect="1"/>
          </p:cNvPicPr>
          <p:nvPr/>
        </p:nvPicPr>
        <p:blipFill rotWithShape="1">
          <a:blip r:embed="rId3">
            <a:extLst>
              <a:ext uri="{28A0092B-C50C-407E-A947-70E740481C1C}">
                <a14:useLocalDpi xmlns:a14="http://schemas.microsoft.com/office/drawing/2010/main" val="0"/>
              </a:ext>
            </a:extLst>
          </a:blip>
          <a:srcRect l="48596"/>
          <a:stretch/>
        </p:blipFill>
        <p:spPr>
          <a:xfrm>
            <a:off x="194732" y="6328832"/>
            <a:ext cx="425408" cy="411501"/>
          </a:xfrm>
          <a:prstGeom prst="rect">
            <a:avLst/>
          </a:prstGeom>
        </p:spPr>
      </p:pic>
      <p:pic>
        <p:nvPicPr>
          <p:cNvPr id="10" name="Picture 9" descr="InSitesConsul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11" name="Text Box 4"/>
          <p:cNvSpPr txBox="1">
            <a:spLocks noChangeArrowheads="1"/>
          </p:cNvSpPr>
          <p:nvPr/>
        </p:nvSpPr>
        <p:spPr bwMode="auto">
          <a:xfrm>
            <a:off x="8556625" y="6519863"/>
            <a:ext cx="549275" cy="309562"/>
          </a:xfrm>
          <a:prstGeom prst="rect">
            <a:avLst/>
          </a:prstGeom>
          <a:noFill/>
          <a:ln w="9525">
            <a:noFill/>
            <a:miter lim="800000"/>
            <a:headEnd/>
            <a:tailEnd/>
          </a:ln>
          <a:effectLst/>
        </p:spPr>
        <p:txBody>
          <a:bodyPr wrap="none" lIns="0" tIns="0" rIns="0" bIns="0" anchor="ctr" anchorCtr="1"/>
          <a:lstStyle/>
          <a:p>
            <a:pPr marL="0" marR="0" lvl="0" indent="0" defTabSz="914400" eaLnBrk="1" fontAlgn="auto" latinLnBrk="0" hangingPunct="1">
              <a:lnSpc>
                <a:spcPct val="100000"/>
              </a:lnSpc>
              <a:spcBef>
                <a:spcPct val="50000"/>
              </a:spcBef>
              <a:spcAft>
                <a:spcPts val="0"/>
              </a:spcAft>
              <a:buClrTx/>
              <a:buSzTx/>
              <a:buFontTx/>
              <a:buNone/>
              <a:tabLst/>
              <a:defRPr/>
            </a:pPr>
            <a:fld id="{E92B05DD-A20E-4FA6-BFF2-E34E2A75112E}" type="slidenum">
              <a:rPr kumimoji="0" lang="en-GB" sz="1200" b="1" i="0" u="none" strike="noStrike" kern="0" cap="none" spc="0" normalizeH="0" baseline="0" noProof="0" smtClean="0">
                <a:ln>
                  <a:noFill/>
                </a:ln>
                <a:solidFill>
                  <a:srgbClr val="F78F1E"/>
                </a:solidFill>
                <a:effectLst/>
                <a:uLnTx/>
                <a:uFillTx/>
                <a:latin typeface="Arial"/>
              </a:rPr>
              <a:pPr marL="0" marR="0" lvl="0" indent="0" defTabSz="914400" eaLnBrk="1" fontAlgn="auto" latinLnBrk="0" hangingPunct="1">
                <a:lnSpc>
                  <a:spcPct val="100000"/>
                </a:lnSpc>
                <a:spcBef>
                  <a:spcPct val="50000"/>
                </a:spcBef>
                <a:spcAft>
                  <a:spcPts val="0"/>
                </a:spcAft>
                <a:buClrTx/>
                <a:buSzTx/>
                <a:buFontTx/>
                <a:buNone/>
                <a:tabLst/>
                <a:defRPr/>
              </a:pPr>
              <a:t>12</a:t>
            </a:fld>
            <a:endParaRPr kumimoji="0" lang="en-GB" sz="1200" b="1" i="0" u="none" strike="noStrike" kern="0" cap="none" spc="0" normalizeH="0" baseline="0" noProof="0" dirty="0">
              <a:ln>
                <a:noFill/>
              </a:ln>
              <a:solidFill>
                <a:srgbClr val="F78F1E"/>
              </a:solidFill>
              <a:effectLst/>
              <a:uLnTx/>
              <a:uFillTx/>
              <a:latin typeface="Arial"/>
            </a:endParaRPr>
          </a:p>
        </p:txBody>
      </p:sp>
      <p:sp>
        <p:nvSpPr>
          <p:cNvPr id="3" name="TextBox 2"/>
          <p:cNvSpPr txBox="1"/>
          <p:nvPr/>
        </p:nvSpPr>
        <p:spPr>
          <a:xfrm>
            <a:off x="620140" y="1190847"/>
            <a:ext cx="8309057" cy="1723549"/>
          </a:xfrm>
          <a:prstGeom prst="rect">
            <a:avLst/>
          </a:prstGeom>
          <a:noFill/>
        </p:spPr>
        <p:txBody>
          <a:bodyPr wrap="square" rtlCol="0">
            <a:spAutoFit/>
          </a:bodyPr>
          <a:lstStyle/>
          <a:p>
            <a:r>
              <a:rPr lang="en-GB" sz="4000" b="1" dirty="0" smtClean="0">
                <a:latin typeface="Berlin Sans FB Demi" pitchFamily="34" charset="0"/>
              </a:rPr>
              <a:t>Only </a:t>
            </a:r>
            <a:r>
              <a:rPr lang="en-GB" sz="6600" b="1" dirty="0" smtClean="0">
                <a:solidFill>
                  <a:schemeClr val="accent6"/>
                </a:solidFill>
                <a:latin typeface="Berlin Sans FB Demi" pitchFamily="34" charset="0"/>
              </a:rPr>
              <a:t>9%</a:t>
            </a:r>
            <a:r>
              <a:rPr lang="en-GB" sz="4000" b="1" dirty="0" smtClean="0">
                <a:latin typeface="Berlin Sans FB Demi" pitchFamily="34" charset="0"/>
              </a:rPr>
              <a:t> of all respondents are aware of Europeana</a:t>
            </a:r>
            <a:endParaRPr lang="en-GB" sz="1050" b="1" dirty="0" smtClean="0">
              <a:latin typeface="Berlin Sans FB Demi" pitchFamily="34" charset="0"/>
            </a:endParaRPr>
          </a:p>
        </p:txBody>
      </p:sp>
      <p:sp>
        <p:nvSpPr>
          <p:cNvPr id="12" name="TextBox 11"/>
          <p:cNvSpPr txBox="1"/>
          <p:nvPr/>
        </p:nvSpPr>
        <p:spPr>
          <a:xfrm>
            <a:off x="1191968" y="2908925"/>
            <a:ext cx="2873737" cy="1107996"/>
          </a:xfrm>
          <a:prstGeom prst="rect">
            <a:avLst/>
          </a:prstGeom>
          <a:noFill/>
        </p:spPr>
        <p:txBody>
          <a:bodyPr wrap="square" rtlCol="0">
            <a:spAutoFit/>
          </a:bodyPr>
          <a:lstStyle/>
          <a:p>
            <a:r>
              <a:rPr lang="en-GB" sz="6600" b="1" dirty="0" smtClean="0">
                <a:solidFill>
                  <a:schemeClr val="accent6"/>
                </a:solidFill>
              </a:rPr>
              <a:t>12% </a:t>
            </a:r>
            <a:endParaRPr lang="nl-BE" sz="6600" b="1" dirty="0">
              <a:solidFill>
                <a:schemeClr val="accent6"/>
              </a:solidFill>
            </a:endParaRPr>
          </a:p>
        </p:txBody>
      </p:sp>
      <p:sp>
        <p:nvSpPr>
          <p:cNvPr id="13" name="TextBox 12"/>
          <p:cNvSpPr txBox="1"/>
          <p:nvPr/>
        </p:nvSpPr>
        <p:spPr>
          <a:xfrm>
            <a:off x="2708719" y="3151766"/>
            <a:ext cx="5847906" cy="707886"/>
          </a:xfrm>
          <a:prstGeom prst="rect">
            <a:avLst/>
          </a:prstGeom>
          <a:noFill/>
        </p:spPr>
        <p:txBody>
          <a:bodyPr wrap="square" rtlCol="0">
            <a:spAutoFit/>
          </a:bodyPr>
          <a:lstStyle/>
          <a:p>
            <a:r>
              <a:rPr lang="en-GB" sz="4000" b="1" dirty="0" smtClean="0"/>
              <a:t>Italy</a:t>
            </a:r>
            <a:endParaRPr lang="en-GB" sz="2400" b="1" dirty="0"/>
          </a:p>
        </p:txBody>
      </p:sp>
      <p:sp>
        <p:nvSpPr>
          <p:cNvPr id="14" name="TextBox 13"/>
          <p:cNvSpPr txBox="1"/>
          <p:nvPr/>
        </p:nvSpPr>
        <p:spPr>
          <a:xfrm>
            <a:off x="6398367" y="3778392"/>
            <a:ext cx="2873737" cy="1323439"/>
          </a:xfrm>
          <a:prstGeom prst="rect">
            <a:avLst/>
          </a:prstGeom>
          <a:noFill/>
        </p:spPr>
        <p:txBody>
          <a:bodyPr wrap="square" rtlCol="0">
            <a:spAutoFit/>
          </a:bodyPr>
          <a:lstStyle/>
          <a:p>
            <a:r>
              <a:rPr lang="en-GB" sz="6600" b="1" dirty="0" smtClean="0">
                <a:solidFill>
                  <a:schemeClr val="accent6"/>
                </a:solidFill>
              </a:rPr>
              <a:t>4%</a:t>
            </a:r>
            <a:r>
              <a:rPr lang="en-GB" sz="8000" b="1" dirty="0" smtClean="0">
                <a:solidFill>
                  <a:schemeClr val="accent6"/>
                </a:solidFill>
              </a:rPr>
              <a:t> </a:t>
            </a:r>
            <a:endParaRPr lang="nl-BE" sz="8000" b="1" dirty="0">
              <a:solidFill>
                <a:schemeClr val="accent6"/>
              </a:solidFill>
            </a:endParaRPr>
          </a:p>
        </p:txBody>
      </p:sp>
      <p:sp>
        <p:nvSpPr>
          <p:cNvPr id="15" name="TextBox 14"/>
          <p:cNvSpPr txBox="1"/>
          <p:nvPr/>
        </p:nvSpPr>
        <p:spPr>
          <a:xfrm>
            <a:off x="950593" y="4227065"/>
            <a:ext cx="5447774" cy="707886"/>
          </a:xfrm>
          <a:prstGeom prst="rect">
            <a:avLst/>
          </a:prstGeom>
          <a:noFill/>
        </p:spPr>
        <p:txBody>
          <a:bodyPr wrap="square" rtlCol="0">
            <a:spAutoFit/>
          </a:bodyPr>
          <a:lstStyle/>
          <a:p>
            <a:pPr algn="r"/>
            <a:r>
              <a:rPr lang="en-GB" sz="4000" b="1" dirty="0" smtClean="0"/>
              <a:t>Norway</a:t>
            </a:r>
            <a:endParaRPr lang="en-GB" sz="2400" b="1" dirty="0" smtClean="0"/>
          </a:p>
        </p:txBody>
      </p:sp>
      <p:sp>
        <p:nvSpPr>
          <p:cNvPr id="16" name="TextBox 15"/>
          <p:cNvSpPr txBox="1"/>
          <p:nvPr/>
        </p:nvSpPr>
        <p:spPr>
          <a:xfrm>
            <a:off x="800743" y="4724856"/>
            <a:ext cx="2873737" cy="1323439"/>
          </a:xfrm>
          <a:prstGeom prst="rect">
            <a:avLst/>
          </a:prstGeom>
          <a:noFill/>
        </p:spPr>
        <p:txBody>
          <a:bodyPr wrap="square" rtlCol="0">
            <a:spAutoFit/>
          </a:bodyPr>
          <a:lstStyle/>
          <a:p>
            <a:r>
              <a:rPr lang="en-GB" sz="6600" b="1" dirty="0">
                <a:solidFill>
                  <a:schemeClr val="accent6"/>
                </a:solidFill>
              </a:rPr>
              <a:t>6</a:t>
            </a:r>
            <a:r>
              <a:rPr lang="en-GB" sz="6600" b="1" dirty="0" smtClean="0">
                <a:solidFill>
                  <a:schemeClr val="accent6"/>
                </a:solidFill>
              </a:rPr>
              <a:t>%</a:t>
            </a:r>
            <a:r>
              <a:rPr lang="en-GB" sz="8000" b="1" dirty="0" smtClean="0">
                <a:solidFill>
                  <a:schemeClr val="accent6"/>
                </a:solidFill>
              </a:rPr>
              <a:t> </a:t>
            </a:r>
            <a:endParaRPr lang="nl-BE" sz="8000" b="1" dirty="0">
              <a:solidFill>
                <a:schemeClr val="accent6"/>
              </a:solidFill>
            </a:endParaRPr>
          </a:p>
        </p:txBody>
      </p:sp>
      <p:sp>
        <p:nvSpPr>
          <p:cNvPr id="17" name="TextBox 16"/>
          <p:cNvSpPr txBox="1"/>
          <p:nvPr/>
        </p:nvSpPr>
        <p:spPr>
          <a:xfrm>
            <a:off x="2124403" y="5172660"/>
            <a:ext cx="5847906" cy="707886"/>
          </a:xfrm>
          <a:prstGeom prst="rect">
            <a:avLst/>
          </a:prstGeom>
          <a:noFill/>
        </p:spPr>
        <p:txBody>
          <a:bodyPr wrap="square" rtlCol="0">
            <a:spAutoFit/>
          </a:bodyPr>
          <a:lstStyle/>
          <a:p>
            <a:r>
              <a:rPr lang="en-GB" sz="4000" b="1" dirty="0" smtClean="0"/>
              <a:t>Poland</a:t>
            </a:r>
            <a:endParaRPr lang="en-GB" sz="2400" b="1" dirty="0"/>
          </a:p>
        </p:txBody>
      </p:sp>
    </p:spTree>
    <p:extLst>
      <p:ext uri="{BB962C8B-B14F-4D97-AF65-F5344CB8AC3E}">
        <p14:creationId xmlns:p14="http://schemas.microsoft.com/office/powerpoint/2010/main" val="3045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343525" cy="945349"/>
          </a:xfrm>
        </p:spPr>
        <p:txBody>
          <a:bodyPr/>
          <a:lstStyle/>
          <a:p>
            <a:r>
              <a:rPr lang="nl-BE" sz="2800" dirty="0" smtClean="0"/>
              <a:t>Wikipedia currently dominates consumer mindset</a:t>
            </a:r>
            <a:endParaRPr lang="nl-BE" sz="28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9" name="Rectangle 8"/>
          <p:cNvSpPr/>
          <p:nvPr/>
        </p:nvSpPr>
        <p:spPr>
          <a:xfrm>
            <a:off x="171449" y="5723662"/>
            <a:ext cx="7248525" cy="338554"/>
          </a:xfrm>
          <a:prstGeom prst="rect">
            <a:avLst/>
          </a:prstGeom>
        </p:spPr>
        <p:txBody>
          <a:bodyPr wrap="square">
            <a:spAutoFit/>
          </a:bodyPr>
          <a:lstStyle/>
          <a:p>
            <a:r>
              <a:rPr lang="en-GB" sz="800" dirty="0" smtClean="0"/>
              <a:t>Q8. Which </a:t>
            </a:r>
            <a:r>
              <a:rPr lang="en-GB" sz="800" dirty="0"/>
              <a:t>of the following websites which contain art, museum collections, digitised books and cultural history are you aware of</a:t>
            </a:r>
            <a:r>
              <a:rPr lang="en-GB" sz="800" dirty="0" smtClean="0"/>
              <a:t>?</a:t>
            </a:r>
            <a:endParaRPr lang="en-GB" sz="800" dirty="0" smtClean="0">
              <a:latin typeface="Arial" pitchFamily="34" charset="0"/>
              <a:cs typeface="Arial" pitchFamily="34" charset="0"/>
            </a:endParaRPr>
          </a:p>
          <a:p>
            <a:r>
              <a:rPr lang="en-GB" sz="800" dirty="0" smtClean="0">
                <a:latin typeface="Arial" pitchFamily="34" charset="0"/>
                <a:cs typeface="Arial" pitchFamily="34" charset="0"/>
              </a:rPr>
              <a:t>Base: All n=1551; Italy n=516; Norway n=505; Poland n=530</a:t>
            </a:r>
            <a:endParaRPr lang="en-GB" sz="800" dirty="0">
              <a:latin typeface="Arial" pitchFamily="34" charset="0"/>
              <a:cs typeface="Arial" pitchFamily="34" charset="0"/>
            </a:endParaRPr>
          </a:p>
        </p:txBody>
      </p:sp>
      <p:sp>
        <p:nvSpPr>
          <p:cNvPr id="1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3" name="Rectangle 12"/>
          <p:cNvSpPr/>
          <p:nvPr/>
        </p:nvSpPr>
        <p:spPr>
          <a:xfrm rot="548545">
            <a:off x="7129893" y="1147085"/>
            <a:ext cx="180554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1" name="Rectangle 10"/>
          <p:cNvSpPr/>
          <p:nvPr/>
        </p:nvSpPr>
        <p:spPr>
          <a:xfrm rot="775276">
            <a:off x="7536957" y="834149"/>
            <a:ext cx="1321005"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4" name="TextBox 13"/>
          <p:cNvSpPr txBox="1"/>
          <p:nvPr/>
        </p:nvSpPr>
        <p:spPr>
          <a:xfrm rot="548545">
            <a:off x="6159129" y="1125824"/>
            <a:ext cx="280716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AWARENESS</a:t>
            </a:r>
            <a:endParaRPr lang="nl-BE" b="1" dirty="0">
              <a:solidFill>
                <a:schemeClr val="bg1"/>
              </a:solidFill>
              <a:latin typeface="Arial Black" pitchFamily="34" charset="0"/>
              <a:cs typeface="Arial" pitchFamily="34" charset="0"/>
            </a:endParaRPr>
          </a:p>
        </p:txBody>
      </p:sp>
      <p:pic>
        <p:nvPicPr>
          <p:cNvPr id="15" name="Picture 4" descr="High-Res Stock Photography: Damsel In Dis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667382"/>
            <a:ext cx="3444872" cy="397141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2838450" y="1790700"/>
            <a:ext cx="5796092" cy="3693755"/>
          </a:xfrm>
          <a:prstGeom prst="roundRect">
            <a:avLst>
              <a:gd name="adj" fmla="val 3784"/>
            </a:avLst>
          </a:prstGeom>
          <a:solidFill>
            <a:schemeClr val="bg1">
              <a:lumMod val="95000"/>
            </a:schemeClr>
          </a:solidFill>
          <a:ln w="9525" cap="flat" cmpd="sng" algn="ctr">
            <a:noFill/>
            <a:prstDash val="solid"/>
          </a:ln>
          <a:effectLst>
            <a:outerShdw blurRad="222250" dir="2880000" sx="102000" sy="102000" algn="tl" rotWithShape="0">
              <a:prstClr val="black">
                <a:alpha val="40000"/>
              </a:prstClr>
            </a:outerShdw>
          </a:effectLst>
        </p:spPr>
        <p:txBody>
          <a:bodyPr anchor="ctr"/>
          <a:lstStyle/>
          <a:p>
            <a:pPr algn="ctr" defTabSz="914400">
              <a:defRPr/>
            </a:pPr>
            <a:endParaRPr lang="en-GB" kern="0" dirty="0">
              <a:solidFill>
                <a:prstClr val="white"/>
              </a:solidFill>
              <a:latin typeface="Verdana"/>
              <a:cs typeface="Arial"/>
            </a:endParaRPr>
          </a:p>
        </p:txBody>
      </p:sp>
      <p:pic>
        <p:nvPicPr>
          <p:cNvPr id="2050" name="Picture 2" descr="http://upload.wikimedia.org/wikipedia/en/thumb/0/03/Flag_of_Italy.svg/225px-Flag_of_Italy.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4161" y="1878808"/>
            <a:ext cx="564352"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t2.gstatic.com/images?q=tbn:ANd9GcR9gtzk-rOy296F6BSyOS-xU5ejQjeFhY_I6xmm939V-jTm7LLdB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0394" y="1887778"/>
            <a:ext cx="584737" cy="36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Rounded Rectangle 20"/>
          <p:cNvSpPr/>
          <p:nvPr/>
        </p:nvSpPr>
        <p:spPr>
          <a:xfrm>
            <a:off x="3074011" y="2406827"/>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a:solidFill>
                  <a:srgbClr val="FF33CC"/>
                </a:solidFill>
              </a:rPr>
              <a:t>Wikipedia</a:t>
            </a:r>
            <a:endParaRPr lang="en-US" sz="1050" b="1" dirty="0">
              <a:solidFill>
                <a:srgbClr val="FF33CC"/>
              </a:solidFill>
            </a:endParaRPr>
          </a:p>
        </p:txBody>
      </p:sp>
      <p:sp>
        <p:nvSpPr>
          <p:cNvPr id="12" name="TextBox 11"/>
          <p:cNvSpPr txBox="1"/>
          <p:nvPr/>
        </p:nvSpPr>
        <p:spPr>
          <a:xfrm rot="775276">
            <a:off x="6082576" y="664263"/>
            <a:ext cx="2542867" cy="369332"/>
          </a:xfrm>
          <a:prstGeom prst="rect">
            <a:avLst/>
          </a:prstGeom>
          <a:noFill/>
        </p:spPr>
        <p:txBody>
          <a:bodyPr wrap="square" rtlCol="0">
            <a:spAutoFit/>
          </a:bodyPr>
          <a:lstStyle/>
          <a:p>
            <a:pPr algn="r"/>
            <a:r>
              <a:rPr lang="nl-BE" b="1" dirty="0">
                <a:solidFill>
                  <a:schemeClr val="bg1"/>
                </a:solidFill>
                <a:latin typeface="Arial Black" pitchFamily="34" charset="0"/>
                <a:cs typeface="Arial" pitchFamily="34" charset="0"/>
              </a:rPr>
              <a:t>AIDED</a:t>
            </a:r>
          </a:p>
        </p:txBody>
      </p:sp>
      <p:sp>
        <p:nvSpPr>
          <p:cNvPr id="22" name="Rounded Rectangle 21"/>
          <p:cNvSpPr/>
          <p:nvPr/>
        </p:nvSpPr>
        <p:spPr>
          <a:xfrm>
            <a:off x="3074011" y="2695576"/>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rgbClr val="FF33CC"/>
                </a:solidFill>
              </a:rPr>
              <a:t>Google Books</a:t>
            </a:r>
            <a:endParaRPr lang="en-US" sz="1050" b="1" dirty="0">
              <a:solidFill>
                <a:srgbClr val="FF33CC"/>
              </a:solidFill>
            </a:endParaRPr>
          </a:p>
        </p:txBody>
      </p:sp>
      <p:sp>
        <p:nvSpPr>
          <p:cNvPr id="24" name="Rounded Rectangle 23"/>
          <p:cNvSpPr/>
          <p:nvPr/>
        </p:nvSpPr>
        <p:spPr>
          <a:xfrm>
            <a:off x="3074011" y="2993850"/>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rgbClr val="FF33CC"/>
                </a:solidFill>
              </a:rPr>
              <a:t>Google Art Project</a:t>
            </a:r>
            <a:endParaRPr lang="en-US" sz="1050" b="1" dirty="0">
              <a:solidFill>
                <a:srgbClr val="FF33CC"/>
              </a:solidFill>
            </a:endParaRPr>
          </a:p>
        </p:txBody>
      </p:sp>
      <p:sp>
        <p:nvSpPr>
          <p:cNvPr id="25" name="Rounded Rectangle 24"/>
          <p:cNvSpPr/>
          <p:nvPr/>
        </p:nvSpPr>
        <p:spPr>
          <a:xfrm>
            <a:off x="3074011" y="3289125"/>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rgbClr val="FF33CC"/>
                </a:solidFill>
              </a:rPr>
              <a:t>europeana</a:t>
            </a:r>
            <a:endParaRPr lang="en-US" sz="1050" b="1" dirty="0">
              <a:solidFill>
                <a:srgbClr val="FF33CC"/>
              </a:solidFill>
            </a:endParaRPr>
          </a:p>
        </p:txBody>
      </p:sp>
      <p:cxnSp>
        <p:nvCxnSpPr>
          <p:cNvPr id="19" name="Straight Connector 18"/>
          <p:cNvCxnSpPr/>
          <p:nvPr/>
        </p:nvCxnSpPr>
        <p:spPr>
          <a:xfrm>
            <a:off x="3074011" y="3863624"/>
            <a:ext cx="5393714" cy="8542"/>
          </a:xfrm>
          <a:prstGeom prst="line">
            <a:avLst/>
          </a:prstGeom>
          <a:ln w="127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4952850" y="2035968"/>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CCFF"/>
                </a:solidFill>
                <a:effectLst/>
                <a:uLnTx/>
                <a:uFillTx/>
              </a:rPr>
              <a:t>TOTAL </a:t>
            </a:r>
            <a:endParaRPr kumimoji="0" lang="nl-BE" sz="1200" b="1" i="0" u="none" strike="noStrike" kern="0" cap="none" spc="0" normalizeH="0" baseline="0" noProof="0" dirty="0">
              <a:ln>
                <a:noFill/>
              </a:ln>
              <a:solidFill>
                <a:srgbClr val="00CCFF"/>
              </a:solidFill>
              <a:effectLst/>
              <a:uLnTx/>
              <a:uFillTx/>
            </a:endParaRPr>
          </a:p>
        </p:txBody>
      </p:sp>
      <p:graphicFrame>
        <p:nvGraphicFramePr>
          <p:cNvPr id="33" name="Table 32"/>
          <p:cNvGraphicFramePr>
            <a:graphicFrameLocks noGrp="1"/>
          </p:cNvGraphicFramePr>
          <p:nvPr>
            <p:extLst>
              <p:ext uri="{D42A27DB-BD31-4B8C-83A1-F6EECF244321}">
                <p14:modId xmlns:p14="http://schemas.microsoft.com/office/powerpoint/2010/main" val="4057243176"/>
              </p:ext>
            </p:extLst>
          </p:nvPr>
        </p:nvGraphicFramePr>
        <p:xfrm>
          <a:off x="4949222" y="2402508"/>
          <a:ext cx="3429736" cy="1397770"/>
        </p:xfrm>
        <a:graphic>
          <a:graphicData uri="http://schemas.openxmlformats.org/drawingml/2006/table">
            <a:tbl>
              <a:tblPr firstRow="1" bandRow="1"/>
              <a:tblGrid>
                <a:gridCol w="857434"/>
                <a:gridCol w="857434"/>
                <a:gridCol w="857434"/>
                <a:gridCol w="857434"/>
              </a:tblGrid>
              <a:tr h="279554">
                <a:tc>
                  <a:txBody>
                    <a:bodyPr/>
                    <a:lstStyle/>
                    <a:p>
                      <a:pPr algn="ctr" fontAlgn="t"/>
                      <a:r>
                        <a:rPr lang="en-GB" sz="1200" b="1" i="0" u="none" strike="noStrike" dirty="0">
                          <a:solidFill>
                            <a:schemeClr val="tx1"/>
                          </a:solidFill>
                          <a:effectLst/>
                          <a:latin typeface="Arial"/>
                        </a:rPr>
                        <a:t>84%</a:t>
                      </a:r>
                    </a:p>
                  </a:txBody>
                  <a:tcPr marL="7620" marR="7620" marT="7620" marB="0" anchor="ctr">
                    <a:lnL w="12700" cmpd="sng">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83%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89%</a:t>
                      </a:r>
                    </a:p>
                  </a:txBody>
                  <a:tcPr marL="7620" marR="7620" marT="762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79554">
                <a:tc>
                  <a:txBody>
                    <a:bodyPr/>
                    <a:lstStyle/>
                    <a:p>
                      <a:pPr algn="ctr" fontAlgn="t"/>
                      <a:r>
                        <a:rPr lang="en-GB" sz="1200" b="1" i="0" u="none" strike="noStrike" dirty="0">
                          <a:solidFill>
                            <a:schemeClr val="tx1"/>
                          </a:solidFill>
                          <a:effectLst/>
                          <a:latin typeface="Arial"/>
                        </a:rPr>
                        <a:t>49%</a:t>
                      </a:r>
                    </a:p>
                  </a:txBody>
                  <a:tcPr marL="7620" marR="7620" marT="7620" marB="0" anchor="ctr">
                    <a:lnL w="12700" cmpd="sng">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48%</a:t>
                      </a:r>
                    </a:p>
                  </a:txBody>
                  <a:tcPr marL="7620" marR="7620" marT="762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79554">
                <a:tc>
                  <a:txBody>
                    <a:bodyPr/>
                    <a:lstStyle/>
                    <a:p>
                      <a:pPr algn="ctr" fontAlgn="t"/>
                      <a:r>
                        <a:rPr lang="en-GB" sz="1200" b="1" i="0" u="none" strike="noStrike" dirty="0">
                          <a:solidFill>
                            <a:schemeClr val="tx1"/>
                          </a:solidFill>
                          <a:effectLst/>
                          <a:latin typeface="Arial"/>
                        </a:rPr>
                        <a:t>27%</a:t>
                      </a:r>
                    </a:p>
                  </a:txBody>
                  <a:tcPr marL="7620" marR="7620" marT="7620" marB="0" anchor="ctr">
                    <a:lnL w="12700" cmpd="sng">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79554">
                <a:tc>
                  <a:txBody>
                    <a:bodyPr/>
                    <a:lstStyle/>
                    <a:p>
                      <a:pPr algn="ctr" fontAlgn="t"/>
                      <a:r>
                        <a:rPr lang="en-GB" sz="1200" b="1" i="0" u="none" strike="noStrike" dirty="0">
                          <a:solidFill>
                            <a:schemeClr val="tx1"/>
                          </a:solidFill>
                          <a:effectLst/>
                          <a:latin typeface="Arial"/>
                        </a:rPr>
                        <a:t>9%</a:t>
                      </a:r>
                    </a:p>
                  </a:txBody>
                  <a:tcPr marL="7620" marR="7620" marT="7620" marB="0" anchor="ctr">
                    <a:lnL w="12700" cmpd="sng">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a:solidFill>
                            <a:schemeClr val="tx1"/>
                          </a:solidFill>
                          <a:effectLst/>
                          <a:latin typeface="Arial"/>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79554">
                <a:tc>
                  <a:txBody>
                    <a:bodyPr/>
                    <a:lstStyle/>
                    <a:p>
                      <a:pPr algn="ctr" fontAlgn="t"/>
                      <a:r>
                        <a:rPr lang="en-GB" sz="1200" b="1" i="0" u="none" strike="noStrike" dirty="0" smtClean="0">
                          <a:solidFill>
                            <a:schemeClr val="tx1"/>
                          </a:solidFill>
                          <a:effectLst/>
                          <a:latin typeface="Arial"/>
                        </a:rPr>
                        <a:t>4%</a:t>
                      </a:r>
                      <a:endParaRPr lang="en-GB" sz="1200" b="1" i="0" u="none" strike="noStrike" dirty="0">
                        <a:solidFill>
                          <a:schemeClr val="tx1"/>
                        </a:solidFill>
                        <a:effectLst/>
                        <a:latin typeface="Arial"/>
                      </a:endParaRPr>
                    </a:p>
                  </a:txBody>
                  <a:tcPr marL="7620" marR="7620" marT="7620" marB="0" anchor="ctr">
                    <a:lnL w="12700" cmpd="sng">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GB" sz="1200" b="1" i="0" u="none" strike="noStrike" dirty="0" smtClean="0">
                          <a:solidFill>
                            <a:schemeClr val="tx1"/>
                          </a:solidFill>
                          <a:effectLst/>
                          <a:latin typeface="Arial"/>
                        </a:rPr>
                        <a:t>5%</a:t>
                      </a:r>
                      <a:endParaRPr lang="en-GB" sz="1200" b="1" i="0" u="none" strike="noStrike" dirty="0">
                        <a:solidFill>
                          <a:schemeClr val="tx1"/>
                        </a:solidFill>
                        <a:effectLst/>
                        <a:latin typeface="Arial"/>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GB" sz="1200" b="1" i="0" u="none" strike="noStrike" dirty="0" smtClean="0">
                          <a:solidFill>
                            <a:schemeClr val="tx1"/>
                          </a:solidFill>
                          <a:effectLst/>
                          <a:latin typeface="Arial"/>
                        </a:rPr>
                        <a:t>10%</a:t>
                      </a:r>
                      <a:endParaRPr lang="en-GB" sz="1200" b="1" i="0" u="none" strike="noStrike" dirty="0">
                        <a:solidFill>
                          <a:schemeClr val="tx1"/>
                        </a:solidFill>
                        <a:effectLst/>
                        <a:latin typeface="Arial"/>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200" b="1" i="0" u="none" strike="noStrike" dirty="0" smtClean="0">
                          <a:solidFill>
                            <a:schemeClr val="tx1"/>
                          </a:solidFill>
                          <a:effectLst/>
                          <a:latin typeface="Arial"/>
                        </a:rPr>
                        <a:t>4%</a:t>
                      </a:r>
                      <a:endParaRPr lang="en-GB" sz="1200" b="1" i="0" u="none" strike="noStrike" dirty="0">
                        <a:solidFill>
                          <a:schemeClr val="tx1"/>
                        </a:solidFill>
                        <a:effectLst/>
                        <a:latin typeface="Arial"/>
                      </a:endParaRPr>
                    </a:p>
                  </a:txBody>
                  <a:tcPr marL="7620" marR="7620" marT="762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7" name="Rectangle 26"/>
          <p:cNvSpPr/>
          <p:nvPr/>
        </p:nvSpPr>
        <p:spPr>
          <a:xfrm>
            <a:off x="6319251" y="4795986"/>
            <a:ext cx="2081660" cy="307777"/>
          </a:xfrm>
          <a:prstGeom prst="rect">
            <a:avLst/>
          </a:prstGeom>
        </p:spPr>
        <p:txBody>
          <a:bodyPr wrap="none">
            <a:spAutoFit/>
          </a:bodyPr>
          <a:lstStyle/>
          <a:p>
            <a:r>
              <a:rPr lang="en-GB" sz="1400" dirty="0" smtClean="0"/>
              <a:t>cyfrowe.mnw.art.pl</a:t>
            </a:r>
            <a:r>
              <a:rPr lang="en-GB" sz="1400" dirty="0"/>
              <a:t> </a:t>
            </a:r>
            <a:r>
              <a:rPr lang="en-GB" sz="1400" b="1" dirty="0" smtClean="0"/>
              <a:t>= 32%</a:t>
            </a:r>
            <a:endParaRPr lang="en-GB" sz="1400" b="1" dirty="0"/>
          </a:p>
        </p:txBody>
      </p:sp>
      <p:sp>
        <p:nvSpPr>
          <p:cNvPr id="30" name="Rectangle 29"/>
          <p:cNvSpPr/>
          <p:nvPr/>
        </p:nvSpPr>
        <p:spPr>
          <a:xfrm>
            <a:off x="3505854" y="4404836"/>
            <a:ext cx="2019079" cy="307777"/>
          </a:xfrm>
          <a:prstGeom prst="rect">
            <a:avLst/>
          </a:prstGeom>
        </p:spPr>
        <p:txBody>
          <a:bodyPr wrap="none">
            <a:spAutoFit/>
          </a:bodyPr>
          <a:lstStyle/>
          <a:p>
            <a:r>
              <a:rPr lang="en-GB" sz="1400" dirty="0" smtClean="0"/>
              <a:t>www.culturitalia.it </a:t>
            </a:r>
            <a:r>
              <a:rPr lang="en-GB" sz="1400" b="1" dirty="0" smtClean="0"/>
              <a:t>= 22%</a:t>
            </a:r>
            <a:endParaRPr lang="en-GB" sz="1400" b="1" dirty="0"/>
          </a:p>
        </p:txBody>
      </p:sp>
      <p:sp>
        <p:nvSpPr>
          <p:cNvPr id="31" name="Rectangle 30"/>
          <p:cNvSpPr/>
          <p:nvPr/>
        </p:nvSpPr>
        <p:spPr>
          <a:xfrm>
            <a:off x="3063952" y="4732377"/>
            <a:ext cx="2445606" cy="307777"/>
          </a:xfrm>
          <a:prstGeom prst="rect">
            <a:avLst/>
          </a:prstGeom>
        </p:spPr>
        <p:txBody>
          <a:bodyPr wrap="none">
            <a:spAutoFit/>
          </a:bodyPr>
          <a:lstStyle/>
          <a:p>
            <a:r>
              <a:rPr lang="en-GB" sz="1400" dirty="0" smtClean="0"/>
              <a:t>www.san.beniculturali.it </a:t>
            </a:r>
            <a:r>
              <a:rPr lang="en-GB" sz="1400" b="1" dirty="0" smtClean="0"/>
              <a:t>= 19%</a:t>
            </a:r>
            <a:endParaRPr lang="en-GB" sz="1400" b="1" dirty="0"/>
          </a:p>
        </p:txBody>
      </p:sp>
      <p:sp>
        <p:nvSpPr>
          <p:cNvPr id="2051" name="Rectangle 2050"/>
          <p:cNvSpPr/>
          <p:nvPr/>
        </p:nvSpPr>
        <p:spPr>
          <a:xfrm>
            <a:off x="6501002" y="5179963"/>
            <a:ext cx="2452359" cy="307777"/>
          </a:xfrm>
          <a:prstGeom prst="rect">
            <a:avLst/>
          </a:prstGeom>
        </p:spPr>
        <p:txBody>
          <a:bodyPr wrap="square">
            <a:spAutoFit/>
          </a:bodyPr>
          <a:lstStyle/>
          <a:p>
            <a:r>
              <a:rPr lang="en-GB" sz="1400" dirty="0" smtClean="0"/>
              <a:t>fbc.pionier.net.pl</a:t>
            </a:r>
            <a:r>
              <a:rPr lang="en-GB" sz="1400" dirty="0"/>
              <a:t> </a:t>
            </a:r>
            <a:r>
              <a:rPr lang="en-GB" sz="1400" b="1" dirty="0" smtClean="0"/>
              <a:t>= 17%</a:t>
            </a:r>
            <a:endParaRPr lang="en-GB" sz="1400" b="1" dirty="0"/>
          </a:p>
        </p:txBody>
      </p:sp>
      <p:sp>
        <p:nvSpPr>
          <p:cNvPr id="2053" name="Rectangle 2052"/>
          <p:cNvSpPr/>
          <p:nvPr/>
        </p:nvSpPr>
        <p:spPr>
          <a:xfrm>
            <a:off x="3053149" y="5128022"/>
            <a:ext cx="2464521" cy="307777"/>
          </a:xfrm>
          <a:prstGeom prst="rect">
            <a:avLst/>
          </a:prstGeom>
        </p:spPr>
        <p:txBody>
          <a:bodyPr wrap="none">
            <a:spAutoFit/>
          </a:bodyPr>
          <a:lstStyle/>
          <a:p>
            <a:r>
              <a:rPr lang="en-GB" sz="1400" dirty="0" smtClean="0"/>
              <a:t>www.internetculturale.it </a:t>
            </a:r>
            <a:r>
              <a:rPr lang="en-GB" sz="1400" b="1" dirty="0" smtClean="0"/>
              <a:t>= 14%</a:t>
            </a:r>
          </a:p>
        </p:txBody>
      </p:sp>
      <p:sp>
        <p:nvSpPr>
          <p:cNvPr id="2055" name="Rectangle 2054"/>
          <p:cNvSpPr/>
          <p:nvPr/>
        </p:nvSpPr>
        <p:spPr>
          <a:xfrm>
            <a:off x="5920167" y="4119085"/>
            <a:ext cx="2480744" cy="307777"/>
          </a:xfrm>
          <a:prstGeom prst="rect">
            <a:avLst/>
          </a:prstGeom>
        </p:spPr>
        <p:txBody>
          <a:bodyPr wrap="none">
            <a:spAutoFit/>
          </a:bodyPr>
          <a:lstStyle/>
          <a:p>
            <a:r>
              <a:rPr lang="en-GB" sz="1400" dirty="0" smtClean="0"/>
              <a:t>www.Digitaltmuseum.no </a:t>
            </a:r>
            <a:r>
              <a:rPr lang="en-GB" sz="1400" b="1" dirty="0" smtClean="0"/>
              <a:t>= 27%</a:t>
            </a:r>
            <a:endParaRPr lang="en-GB" sz="1400" b="1" dirty="0"/>
          </a:p>
        </p:txBody>
      </p:sp>
      <p:sp>
        <p:nvSpPr>
          <p:cNvPr id="2056" name="Rectangle 2055"/>
          <p:cNvSpPr/>
          <p:nvPr/>
        </p:nvSpPr>
        <p:spPr>
          <a:xfrm>
            <a:off x="6085854" y="4426862"/>
            <a:ext cx="2315057" cy="307777"/>
          </a:xfrm>
          <a:prstGeom prst="rect">
            <a:avLst/>
          </a:prstGeom>
        </p:spPr>
        <p:txBody>
          <a:bodyPr wrap="none">
            <a:spAutoFit/>
          </a:bodyPr>
          <a:lstStyle/>
          <a:p>
            <a:r>
              <a:rPr lang="en-GB" sz="1400" dirty="0" smtClean="0"/>
              <a:t>www.Arkivportalen.no </a:t>
            </a:r>
            <a:r>
              <a:rPr lang="en-GB" sz="1400" b="1" dirty="0" smtClean="0"/>
              <a:t>= 14%</a:t>
            </a:r>
            <a:endParaRPr lang="en-GB" sz="1400" b="1" dirty="0"/>
          </a:p>
        </p:txBody>
      </p:sp>
      <p:sp>
        <p:nvSpPr>
          <p:cNvPr id="43" name="Rounded Rectangle 42"/>
          <p:cNvSpPr/>
          <p:nvPr/>
        </p:nvSpPr>
        <p:spPr>
          <a:xfrm>
            <a:off x="3074011" y="3584400"/>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rgbClr val="FF33CC"/>
                </a:solidFill>
              </a:rPr>
              <a:t>None of these</a:t>
            </a:r>
            <a:endParaRPr lang="en-US" sz="1050" b="1" dirty="0">
              <a:solidFill>
                <a:srgbClr val="FF33CC"/>
              </a:solidFill>
            </a:endParaRPr>
          </a:p>
        </p:txBody>
      </p:sp>
      <p:sp>
        <p:nvSpPr>
          <p:cNvPr id="44" name="Rounded Rectangle 43"/>
          <p:cNvSpPr/>
          <p:nvPr/>
        </p:nvSpPr>
        <p:spPr>
          <a:xfrm>
            <a:off x="3083536" y="4022550"/>
            <a:ext cx="1432449" cy="222074"/>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rgbClr val="FF33CC"/>
                </a:solidFill>
              </a:rPr>
              <a:t>MARKET SPECIFIC:</a:t>
            </a:r>
            <a:endParaRPr lang="en-US" sz="1050" b="1" dirty="0">
              <a:solidFill>
                <a:srgbClr val="FF33CC"/>
              </a:solidFill>
            </a:endParaRPr>
          </a:p>
        </p:txBody>
      </p:sp>
      <p:pic>
        <p:nvPicPr>
          <p:cNvPr id="45" name="Picture 4" descr="http://t0.gstatic.com/images?q=tbn:ANd9GcTDuUqGGaUZPBErDxnQJ8rGUmUWUXSUdcBdsyEKF2xM_ZBFYAcx">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712" y="1878808"/>
            <a:ext cx="584737" cy="36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3731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838327" cy="945349"/>
          </a:xfrm>
        </p:spPr>
        <p:txBody>
          <a:bodyPr/>
          <a:lstStyle/>
          <a:p>
            <a:r>
              <a:rPr lang="nl-BE" sz="2800" dirty="0" smtClean="0"/>
              <a:t>Spontaneous awareness </a:t>
            </a:r>
            <a:br>
              <a:rPr lang="nl-BE" sz="2800" dirty="0" smtClean="0"/>
            </a:br>
            <a:r>
              <a:rPr lang="nl-BE" sz="2800" dirty="0" smtClean="0"/>
              <a:t>within the category is very low</a:t>
            </a:r>
            <a:endParaRPr lang="nl-BE" sz="28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9" name="Rectangle 8"/>
          <p:cNvSpPr/>
          <p:nvPr/>
        </p:nvSpPr>
        <p:spPr>
          <a:xfrm>
            <a:off x="171449" y="5590312"/>
            <a:ext cx="7248525" cy="584775"/>
          </a:xfrm>
          <a:prstGeom prst="rect">
            <a:avLst/>
          </a:prstGeom>
        </p:spPr>
        <p:txBody>
          <a:bodyPr wrap="square">
            <a:spAutoFit/>
          </a:bodyPr>
          <a:lstStyle/>
          <a:p>
            <a:r>
              <a:rPr lang="en-GB" sz="800" dirty="0" smtClean="0"/>
              <a:t>Q7. There </a:t>
            </a:r>
            <a:r>
              <a:rPr lang="en-GB" sz="800" dirty="0"/>
              <a:t>are a number of websites which contain art, museum collections, digitised books and background information about artists, culture, books and history collections online.  Can you please tell us which of these websites you can name?</a:t>
            </a:r>
          </a:p>
          <a:p>
            <a:r>
              <a:rPr lang="en-GB" sz="800" dirty="0" smtClean="0"/>
              <a:t>Q8. Which </a:t>
            </a:r>
            <a:r>
              <a:rPr lang="en-GB" sz="800" dirty="0"/>
              <a:t>of the following websites which contain art, museum collections, digitised books and cultural history are you aware of</a:t>
            </a:r>
            <a:r>
              <a:rPr lang="en-GB" sz="800" dirty="0" smtClean="0"/>
              <a:t>?</a:t>
            </a:r>
            <a:endParaRPr lang="en-GB" sz="800" dirty="0" smtClean="0">
              <a:latin typeface="Arial" pitchFamily="34" charset="0"/>
              <a:cs typeface="Arial" pitchFamily="34" charset="0"/>
            </a:endParaRPr>
          </a:p>
          <a:p>
            <a:r>
              <a:rPr lang="en-GB" sz="800" dirty="0" smtClean="0">
                <a:latin typeface="Arial" pitchFamily="34" charset="0"/>
                <a:cs typeface="Arial" pitchFamily="34" charset="0"/>
              </a:rPr>
              <a:t>Base: All n=1551; Italy n=516; Norway n=505; Poland n=530</a:t>
            </a:r>
            <a:endParaRPr lang="en-GB" sz="800" dirty="0">
              <a:latin typeface="Arial" pitchFamily="34" charset="0"/>
              <a:cs typeface="Arial" pitchFamily="34" charset="0"/>
            </a:endParaRPr>
          </a:p>
        </p:txBody>
      </p:sp>
      <p:sp>
        <p:nvSpPr>
          <p:cNvPr id="10" name="Text Placeholder 3"/>
          <p:cNvSpPr txBox="1">
            <a:spLocks/>
          </p:cNvSpPr>
          <p:nvPr/>
        </p:nvSpPr>
        <p:spPr>
          <a:xfrm rot="775276">
            <a:off x="7152653" y="1250304"/>
            <a:ext cx="1946079" cy="403225"/>
          </a:xfrm>
          <a:prstGeom prst="rect">
            <a:avLst/>
          </a:prstGeom>
          <a:noFill/>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1" name="Rectangle 10"/>
          <p:cNvSpPr/>
          <p:nvPr/>
        </p:nvSpPr>
        <p:spPr>
          <a:xfrm rot="775276">
            <a:off x="5672219" y="622987"/>
            <a:ext cx="3209655" cy="379265"/>
          </a:xfrm>
          <a:prstGeom prst="rect">
            <a:avLst/>
          </a:prstGeom>
          <a:solidFill>
            <a:srgbClr val="F78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pic>
        <p:nvPicPr>
          <p:cNvPr id="2050" name="Picture 2" descr="http://upload.wikimedia.org/wikipedia/en/thumb/0/03/Flag_of_Italy.svg/225px-Flag_of_Italy.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175" y="1683098"/>
            <a:ext cx="564352"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t0.gstatic.com/images?q=tbn:ANd9GcTDuUqGGaUZPBErDxnQJ8rGUmUWUXSUdcBdsyEKF2xM_ZBFYAc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002" y="1683097"/>
            <a:ext cx="584737"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t2.gstatic.com/images?q=tbn:ANd9GcR9gtzk-rOy296F6BSyOS-xU5ejQjeFhY_I6xmm939V-jTm7LLdB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612" y="1691217"/>
            <a:ext cx="584737" cy="36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rot="775276">
            <a:off x="5513751" y="608827"/>
            <a:ext cx="3379460" cy="369332"/>
          </a:xfrm>
          <a:prstGeom prst="rect">
            <a:avLst/>
          </a:prstGeom>
          <a:solidFill>
            <a:srgbClr val="00CCFF"/>
          </a:solidFill>
        </p:spPr>
        <p:txBody>
          <a:bodyPr wrap="square" rtlCol="0">
            <a:spAutoFit/>
          </a:bodyPr>
          <a:lstStyle/>
          <a:p>
            <a:pPr algn="r"/>
            <a:r>
              <a:rPr lang="nl-BE" b="1" dirty="0" smtClean="0">
                <a:solidFill>
                  <a:schemeClr val="bg1"/>
                </a:solidFill>
                <a:latin typeface="Arial Black" pitchFamily="34" charset="0"/>
                <a:cs typeface="Arial" pitchFamily="34" charset="0"/>
              </a:rPr>
              <a:t>AIDED &amp; SPONTANEOUS</a:t>
            </a:r>
            <a:endParaRPr lang="nl-BE" b="1" dirty="0">
              <a:solidFill>
                <a:schemeClr val="bg1"/>
              </a:solidFill>
              <a:latin typeface="Arial Black" pitchFamily="34" charset="0"/>
              <a:cs typeface="Arial" pitchFamily="34" charset="0"/>
            </a:endParaRPr>
          </a:p>
        </p:txBody>
      </p:sp>
      <p:sp>
        <p:nvSpPr>
          <p:cNvPr id="13" name="Rectangle 12"/>
          <p:cNvSpPr/>
          <p:nvPr/>
        </p:nvSpPr>
        <p:spPr>
          <a:xfrm rot="548545">
            <a:off x="7126667" y="1186004"/>
            <a:ext cx="1805540"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4" name="TextBox 13"/>
          <p:cNvSpPr txBox="1"/>
          <p:nvPr/>
        </p:nvSpPr>
        <p:spPr>
          <a:xfrm rot="548545">
            <a:off x="7110336" y="1217955"/>
            <a:ext cx="1838205" cy="369332"/>
          </a:xfrm>
          <a:prstGeom prst="rect">
            <a:avLst/>
          </a:prstGeom>
          <a:noFill/>
          <a:ln>
            <a:noFill/>
          </a:ln>
        </p:spPr>
        <p:txBody>
          <a:bodyPr wrap="square" rtlCol="0">
            <a:spAutoFit/>
          </a:bodyPr>
          <a:lstStyle/>
          <a:p>
            <a:pPr algn="r"/>
            <a:r>
              <a:rPr lang="nl-BE" b="1" dirty="0" smtClean="0">
                <a:solidFill>
                  <a:schemeClr val="bg1"/>
                </a:solidFill>
                <a:latin typeface="Arial Black" pitchFamily="34" charset="0"/>
                <a:cs typeface="Arial" pitchFamily="34" charset="0"/>
              </a:rPr>
              <a:t>AWARENESS</a:t>
            </a:r>
            <a:endParaRPr lang="nl-BE" b="1" dirty="0">
              <a:solidFill>
                <a:schemeClr val="bg1"/>
              </a:solidFill>
              <a:latin typeface="Arial Black" pitchFamily="34" charset="0"/>
              <a:cs typeface="Arial" pitchFamily="34" charset="0"/>
            </a:endParaRPr>
          </a:p>
        </p:txBody>
      </p:sp>
      <p:sp>
        <p:nvSpPr>
          <p:cNvPr id="32" name="Rounded Rectangle 31"/>
          <p:cNvSpPr/>
          <p:nvPr/>
        </p:nvSpPr>
        <p:spPr>
          <a:xfrm>
            <a:off x="2607286" y="1629815"/>
            <a:ext cx="1726589" cy="429517"/>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600" b="1" dirty="0" smtClean="0">
                <a:solidFill>
                  <a:schemeClr val="tx1"/>
                </a:solidFill>
              </a:rPr>
              <a:t>TOTAL SAMPLE</a:t>
            </a:r>
          </a:p>
        </p:txBody>
      </p:sp>
      <p:graphicFrame>
        <p:nvGraphicFramePr>
          <p:cNvPr id="35" name="Chart 34"/>
          <p:cNvGraphicFramePr>
            <a:graphicFrameLocks/>
          </p:cNvGraphicFramePr>
          <p:nvPr>
            <p:extLst>
              <p:ext uri="{D42A27DB-BD31-4B8C-83A1-F6EECF244321}">
                <p14:modId xmlns:p14="http://schemas.microsoft.com/office/powerpoint/2010/main" val="1487227290"/>
              </p:ext>
            </p:extLst>
          </p:nvPr>
        </p:nvGraphicFramePr>
        <p:xfrm>
          <a:off x="622230" y="2314574"/>
          <a:ext cx="4476226" cy="34766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084407526"/>
              </p:ext>
            </p:extLst>
          </p:nvPr>
        </p:nvGraphicFramePr>
        <p:xfrm>
          <a:off x="5645449" y="2314574"/>
          <a:ext cx="2498426" cy="2935606"/>
        </p:xfrm>
        <a:graphic>
          <a:graphicData uri="http://schemas.openxmlformats.org/drawingml/2006/table">
            <a:tbl>
              <a:tblPr firstRow="1" bandRow="1"/>
              <a:tblGrid>
                <a:gridCol w="731062"/>
                <a:gridCol w="237953"/>
                <a:gridCol w="681686"/>
                <a:gridCol w="209550"/>
                <a:gridCol w="638175"/>
              </a:tblGrid>
              <a:tr h="270510">
                <a:tc>
                  <a:txBody>
                    <a:bodyPr/>
                    <a:lstStyle/>
                    <a:p>
                      <a:pPr algn="ctr" fontAlgn="t"/>
                      <a:r>
                        <a:rPr lang="en-GB" sz="1050" b="1" i="0" u="none" strike="noStrike" dirty="0">
                          <a:solidFill>
                            <a:schemeClr val="bg1"/>
                          </a:solidFill>
                          <a:effectLst/>
                          <a:latin typeface="Arial"/>
                        </a:rPr>
                        <a:t>80%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89%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r>
              <a:tr h="270510">
                <a:tc>
                  <a:txBody>
                    <a:bodyPr/>
                    <a:lstStyle/>
                    <a:p>
                      <a:pPr algn="ctr" fontAlgn="t"/>
                      <a:r>
                        <a:rPr lang="en-GB" sz="1050" b="1" i="0" u="none" strike="noStrike" dirty="0">
                          <a:solidFill>
                            <a:schemeClr val="bg1"/>
                          </a:solidFill>
                          <a:effectLst/>
                          <a:latin typeface="Arial"/>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r>
              <a:tr h="59056">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0510">
                <a:tc>
                  <a:txBody>
                    <a:bodyPr/>
                    <a:lstStyle/>
                    <a:p>
                      <a:pPr algn="ctr" fontAlgn="t"/>
                      <a:r>
                        <a:rPr lang="en-GB" sz="1050" b="1" i="0" u="none" strike="noStrike" dirty="0">
                          <a:solidFill>
                            <a:schemeClr val="bg1"/>
                          </a:solidFill>
                          <a:effectLst/>
                          <a:latin typeface="Arial"/>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r>
              <a:tr h="270510">
                <a:tc>
                  <a:txBody>
                    <a:bodyPr/>
                    <a:lstStyle/>
                    <a:p>
                      <a:pPr algn="ctr" fontAlgn="t"/>
                      <a:r>
                        <a:rPr lang="en-GB" sz="1050" b="1" i="0" u="none" strike="noStrike" dirty="0">
                          <a:solidFill>
                            <a:schemeClr val="bg1"/>
                          </a:solidFill>
                          <a:effectLst/>
                          <a:latin typeface="Arial"/>
                        </a:rPr>
                        <a:t>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r>
              <a:tr h="5905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0510">
                <a:tc>
                  <a:txBody>
                    <a:bodyPr/>
                    <a:lstStyle/>
                    <a:p>
                      <a:pPr algn="ctr" fontAlgn="t"/>
                      <a:r>
                        <a:rPr lang="en-GB" sz="1050" b="1" i="0" u="none" strike="noStrike" dirty="0">
                          <a:solidFill>
                            <a:schemeClr val="bg1"/>
                          </a:solidFill>
                          <a:effectLst/>
                          <a:latin typeface="Arial"/>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r>
              <a:tr h="270510">
                <a:tc>
                  <a:txBody>
                    <a:bodyPr/>
                    <a:lstStyle/>
                    <a:p>
                      <a:pPr algn="ctr" fontAlgn="t"/>
                      <a:r>
                        <a:rPr lang="en-GB" sz="1050" b="1" i="0" u="none" strike="noStrike" dirty="0">
                          <a:solidFill>
                            <a:schemeClr val="bg1"/>
                          </a:solidFill>
                          <a:effectLst/>
                          <a:latin typeface="Arial"/>
                        </a:rPr>
                        <a:t>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r>
              <a:tr h="5905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0510">
                <a:tc>
                  <a:txBody>
                    <a:bodyPr/>
                    <a:lstStyle/>
                    <a:p>
                      <a:pPr algn="ctr" fontAlgn="t"/>
                      <a:r>
                        <a:rPr lang="en-GB" sz="1050" b="1" i="0" u="none" strike="noStrike" dirty="0">
                          <a:solidFill>
                            <a:schemeClr val="bg1"/>
                          </a:solidFill>
                          <a:effectLst/>
                          <a:latin typeface="Arial"/>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r>
              <a:tr h="270510">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r>
              <a:tr h="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0510">
                <a:tc>
                  <a:txBody>
                    <a:bodyPr/>
                    <a:lstStyle/>
                    <a:p>
                      <a:pPr algn="ctr" fontAlgn="t"/>
                      <a:r>
                        <a:rPr lang="en-GB" sz="1050" b="1" i="0" u="none" strike="noStrike" dirty="0">
                          <a:solidFill>
                            <a:schemeClr val="bg1"/>
                          </a:solidFill>
                          <a:effectLst/>
                          <a:latin typeface="Arial"/>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r>
              <a:tr h="270510">
                <a:tc>
                  <a:txBody>
                    <a:bodyPr/>
                    <a:lstStyle/>
                    <a:p>
                      <a:pPr algn="ctr" fontAlgn="t"/>
                      <a:r>
                        <a:rPr lang="en-GB" sz="1050" b="1" i="0" u="none" strike="noStrike" dirty="0">
                          <a:solidFill>
                            <a:schemeClr val="bg1"/>
                          </a:solidFill>
                          <a:effectLst/>
                          <a:latin typeface="Arial"/>
                        </a:rPr>
                        <a:t>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GB" sz="1050" b="1" i="0" u="none" strike="noStrike" dirty="0">
                          <a:solidFill>
                            <a:schemeClr val="bg1"/>
                          </a:solidFill>
                          <a:effectLst/>
                          <a:latin typeface="Arial"/>
                        </a:rPr>
                        <a:t>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33CC"/>
                    </a:solidFill>
                  </a:tcPr>
                </a:tc>
              </a:tr>
            </a:tbl>
          </a:graphicData>
        </a:graphic>
      </p:graphicFrame>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http://i.i.com.com/cnwk.1d/i/tim/2012/09/17/google_books_logo_1.4x_270x192.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463" y="2860230"/>
            <a:ext cx="1090674" cy="7755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nyogalleristny.files.wordpress.com/2012/04/google-art-project.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513" y="3581453"/>
            <a:ext cx="1039282" cy="5396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18" y="4148080"/>
            <a:ext cx="1107583" cy="661324"/>
          </a:xfrm>
          <a:prstGeom prst="rect">
            <a:avLst/>
          </a:prstGeom>
        </p:spPr>
      </p:pic>
      <p:pic>
        <p:nvPicPr>
          <p:cNvPr id="4100" name="Picture 4" descr="http://www.garyteeter.com/images/Www_wikipedia_org_screenshot.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8925" y="2237385"/>
            <a:ext cx="659665" cy="65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82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yalty-free Image: hands holding letters spelling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
            <a:ext cx="9143998" cy="64304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Q11. How </a:t>
            </a:r>
            <a:r>
              <a:rPr lang="en-GB" sz="800" dirty="0">
                <a:latin typeface="Arial" pitchFamily="34" charset="0"/>
                <a:cs typeface="Arial" pitchFamily="34" charset="0"/>
              </a:rPr>
              <a:t>did you first become aware of the </a:t>
            </a:r>
            <a:r>
              <a:rPr lang="en-GB" sz="800" dirty="0" smtClean="0">
                <a:latin typeface="Arial" pitchFamily="34" charset="0"/>
                <a:cs typeface="Arial" pitchFamily="34" charset="0"/>
              </a:rPr>
              <a:t>europeana </a:t>
            </a:r>
            <a:r>
              <a:rPr lang="en-GB" sz="800" dirty="0">
                <a:latin typeface="Arial" pitchFamily="34" charset="0"/>
                <a:cs typeface="Arial" pitchFamily="34" charset="0"/>
              </a:rPr>
              <a:t>website</a:t>
            </a:r>
            <a:r>
              <a:rPr lang="en-GB" sz="800" dirty="0" smtClean="0">
                <a:latin typeface="Arial" pitchFamily="34" charset="0"/>
                <a:cs typeface="Arial" pitchFamily="34" charset="0"/>
              </a:rPr>
              <a:t>?</a:t>
            </a:r>
          </a:p>
          <a:p>
            <a:r>
              <a:rPr lang="en-GB" sz="800" dirty="0" smtClean="0">
                <a:latin typeface="Arial" pitchFamily="34" charset="0"/>
                <a:cs typeface="Arial" pitchFamily="34" charset="0"/>
              </a:rPr>
              <a:t>Base: All aware of europeana n=118; Italy n=65; Norway n=18; Poland n=35</a:t>
            </a:r>
            <a:endParaRPr lang="en-GB" sz="800" dirty="0">
              <a:latin typeface="Arial" pitchFamily="34" charset="0"/>
              <a:cs typeface="Arial" pitchFamily="34" charset="0"/>
            </a:endParaRPr>
          </a:p>
        </p:txBody>
      </p:sp>
      <p:sp>
        <p:nvSpPr>
          <p:cNvPr id="1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3" name="Rectangle 12"/>
          <p:cNvSpPr/>
          <p:nvPr/>
        </p:nvSpPr>
        <p:spPr>
          <a:xfrm rot="548545">
            <a:off x="7129893" y="1147085"/>
            <a:ext cx="180554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1" name="Rectangle 10"/>
          <p:cNvSpPr/>
          <p:nvPr/>
        </p:nvSpPr>
        <p:spPr>
          <a:xfrm rot="775276">
            <a:off x="6787290" y="749257"/>
            <a:ext cx="2080285"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4" name="TextBox 13"/>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SOURCE</a:t>
            </a:r>
            <a:endParaRPr lang="nl-BE" b="1" dirty="0">
              <a:solidFill>
                <a:schemeClr val="bg1"/>
              </a:solidFill>
              <a:latin typeface="Arial Black" pitchFamily="34" charset="0"/>
              <a:cs typeface="Arial" pitchFamily="34" charset="0"/>
            </a:endParaRPr>
          </a:p>
        </p:txBody>
      </p:sp>
      <p:sp>
        <p:nvSpPr>
          <p:cNvPr id="12" name="TextBox 11"/>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AWARENESS</a:t>
            </a:r>
            <a:endParaRPr lang="nl-BE" b="1" dirty="0">
              <a:solidFill>
                <a:schemeClr val="bg1"/>
              </a:solidFill>
              <a:latin typeface="Arial Black" pitchFamily="34" charset="0"/>
              <a:cs typeface="Arial" pitchFamily="34" charset="0"/>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35" name="Picture 34" descr="Travel&amp;Leisure.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36" name="Picture 35" descr="InSitesConsult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37" name="Rectangle 36"/>
          <p:cNvSpPr/>
          <p:nvPr/>
        </p:nvSpPr>
        <p:spPr>
          <a:xfrm>
            <a:off x="3" y="786508"/>
            <a:ext cx="6553197" cy="1079500"/>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400" b="1" i="1" dirty="0" smtClean="0">
                <a:solidFill>
                  <a:srgbClr val="FFFFFF"/>
                </a:solidFill>
              </a:rPr>
              <a:t>The internet currently plays a key role in the awareness of </a:t>
            </a:r>
            <a:r>
              <a:rPr lang="nl-BE" sz="2400" b="1" i="1" dirty="0" err="1" smtClean="0">
                <a:solidFill>
                  <a:srgbClr val="FFFFFF"/>
                </a:solidFill>
              </a:rPr>
              <a:t>europeana</a:t>
            </a:r>
            <a:endParaRPr lang="en-US" i="1" dirty="0">
              <a:solidFill>
                <a:srgbClr val="FFFFFF"/>
              </a:solidFill>
              <a:latin typeface="Georgia" pitchFamily="18" charset="0"/>
            </a:endParaRPr>
          </a:p>
        </p:txBody>
      </p:sp>
      <p:sp>
        <p:nvSpPr>
          <p:cNvPr id="39" name="Rectangle 38"/>
          <p:cNvSpPr/>
          <p:nvPr/>
        </p:nvSpPr>
        <p:spPr>
          <a:xfrm>
            <a:off x="4" y="4263133"/>
            <a:ext cx="9143998" cy="1270892"/>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spcBef>
                <a:spcPts val="1200"/>
              </a:spcBef>
              <a:defRPr/>
            </a:pPr>
            <a:r>
              <a:rPr lang="nl-BE" sz="2400" b="1" i="1" dirty="0" smtClean="0">
                <a:solidFill>
                  <a:srgbClr val="FFFFFF"/>
                </a:solidFill>
              </a:rPr>
              <a:t>	34%: INTERNET					 26%: FRIENDS/COLLEAGUES</a:t>
            </a:r>
          </a:p>
          <a:p>
            <a:pPr marL="179388">
              <a:spcBef>
                <a:spcPts val="1200"/>
              </a:spcBef>
              <a:defRPr/>
            </a:pPr>
            <a:r>
              <a:rPr lang="nl-BE" sz="2400" b="1" i="1" dirty="0" smtClean="0">
                <a:solidFill>
                  <a:srgbClr val="FFFFFF"/>
                </a:solidFill>
              </a:rPr>
              <a:t>	32%: SEARCH ENGINE				 20%: SOCIAL MEDIA</a:t>
            </a:r>
            <a:endParaRPr lang="en-US" i="1" dirty="0">
              <a:solidFill>
                <a:srgbClr val="FFFFFF"/>
              </a:solidFill>
              <a:latin typeface="Georgia" pitchFamily="18" charset="0"/>
            </a:endParaRPr>
          </a:p>
        </p:txBody>
      </p:sp>
    </p:spTree>
    <p:extLst>
      <p:ext uri="{BB962C8B-B14F-4D97-AF65-F5344CB8AC3E}">
        <p14:creationId xmlns:p14="http://schemas.microsoft.com/office/powerpoint/2010/main" val="744680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15075" cy="945349"/>
          </a:xfrm>
        </p:spPr>
        <p:txBody>
          <a:bodyPr/>
          <a:lstStyle/>
          <a:p>
            <a:r>
              <a:rPr lang="nl-BE" sz="2800" dirty="0" smtClean="0"/>
              <a:t>Brand fans...get those who </a:t>
            </a:r>
            <a:br>
              <a:rPr lang="nl-BE" sz="2800" dirty="0" smtClean="0"/>
            </a:br>
            <a:r>
              <a:rPr lang="nl-BE" sz="2800" dirty="0" smtClean="0"/>
              <a:t>use and like you to talk about you!</a:t>
            </a:r>
            <a:endParaRPr lang="nl-BE" sz="28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3" name="Rectangle 22"/>
          <p:cNvSpPr/>
          <p:nvPr/>
        </p:nvSpPr>
        <p:spPr>
          <a:xfrm rot="548545">
            <a:off x="7129893" y="1147085"/>
            <a:ext cx="180554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24" name="Rectangle 23"/>
          <p:cNvSpPr/>
          <p:nvPr/>
        </p:nvSpPr>
        <p:spPr>
          <a:xfrm rot="775276">
            <a:off x="6787290" y="749257"/>
            <a:ext cx="2080285"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5" name="TextBox 24"/>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SOURCE</a:t>
            </a:r>
            <a:endParaRPr lang="nl-BE" b="1" dirty="0">
              <a:solidFill>
                <a:schemeClr val="bg1"/>
              </a:solidFill>
              <a:latin typeface="Arial Black" pitchFamily="34" charset="0"/>
              <a:cs typeface="Arial" pitchFamily="34" charset="0"/>
            </a:endParaRPr>
          </a:p>
        </p:txBody>
      </p:sp>
      <p:sp>
        <p:nvSpPr>
          <p:cNvPr id="26" name="TextBox 25"/>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AWARENESS</a:t>
            </a:r>
            <a:endParaRPr lang="nl-BE" b="1" dirty="0">
              <a:solidFill>
                <a:schemeClr val="bg1"/>
              </a:solidFill>
              <a:latin typeface="Arial Black" pitchFamily="34" charset="0"/>
              <a:cs typeface="Arial" pitchFamily="34" charset="0"/>
            </a:endParaRPr>
          </a:p>
        </p:txBody>
      </p:sp>
      <p:sp>
        <p:nvSpPr>
          <p:cNvPr id="27" name="Rectangle 26"/>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Q11. How </a:t>
            </a:r>
            <a:r>
              <a:rPr lang="en-GB" sz="800" dirty="0">
                <a:latin typeface="Arial" pitchFamily="34" charset="0"/>
                <a:cs typeface="Arial" pitchFamily="34" charset="0"/>
              </a:rPr>
              <a:t>did you first become aware of the </a:t>
            </a:r>
            <a:r>
              <a:rPr lang="en-GB" sz="800" dirty="0" smtClean="0">
                <a:latin typeface="Arial" pitchFamily="34" charset="0"/>
                <a:cs typeface="Arial" pitchFamily="34" charset="0"/>
              </a:rPr>
              <a:t>europeana </a:t>
            </a:r>
            <a:r>
              <a:rPr lang="en-GB" sz="800" dirty="0">
                <a:latin typeface="Arial" pitchFamily="34" charset="0"/>
                <a:cs typeface="Arial" pitchFamily="34" charset="0"/>
              </a:rPr>
              <a:t>website</a:t>
            </a:r>
            <a:r>
              <a:rPr lang="en-GB" sz="800" dirty="0" smtClean="0">
                <a:latin typeface="Arial" pitchFamily="34" charset="0"/>
                <a:cs typeface="Arial" pitchFamily="34" charset="0"/>
              </a:rPr>
              <a:t>?</a:t>
            </a:r>
          </a:p>
          <a:p>
            <a:r>
              <a:rPr lang="en-GB" sz="800" dirty="0" smtClean="0">
                <a:latin typeface="Arial" pitchFamily="34" charset="0"/>
                <a:cs typeface="Arial" pitchFamily="34" charset="0"/>
              </a:rPr>
              <a:t>Base: All aware of europeana n=118; Italy n=65; Norway n=18; Poland n=35</a:t>
            </a:r>
            <a:endParaRPr lang="en-GB" sz="800" dirty="0">
              <a:latin typeface="Arial" pitchFamily="34" charset="0"/>
              <a:cs typeface="Arial" pitchFamily="34" charset="0"/>
            </a:endParaRPr>
          </a:p>
        </p:txBody>
      </p:sp>
      <p:pic>
        <p:nvPicPr>
          <p:cNvPr id="28" name="Picture 2" descr="Royalty-free Image: hands holding letters spelling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24" y="2079654"/>
            <a:ext cx="4692317" cy="3299831"/>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595041" y="1882691"/>
            <a:ext cx="4815160" cy="3693755"/>
          </a:xfrm>
          <a:prstGeom prst="roundRect">
            <a:avLst>
              <a:gd name="adj" fmla="val 3784"/>
            </a:avLst>
          </a:prstGeom>
          <a:solidFill>
            <a:schemeClr val="bg1">
              <a:lumMod val="95000"/>
            </a:schemeClr>
          </a:solidFill>
          <a:ln w="9525" cap="flat" cmpd="sng" algn="ctr">
            <a:noFill/>
            <a:prstDash val="solid"/>
          </a:ln>
          <a:effectLst>
            <a:outerShdw blurRad="222250" dir="2880000" sx="102000" sy="102000" algn="tl" rotWithShape="0">
              <a:prstClr val="black">
                <a:alpha val="40000"/>
              </a:prstClr>
            </a:outerShdw>
          </a:effectLst>
        </p:spPr>
        <p:txBody>
          <a:bodyPr anchor="ctr"/>
          <a:lstStyle/>
          <a:p>
            <a:pPr algn="ctr" defTabSz="914400">
              <a:defRPr/>
            </a:pPr>
            <a:endParaRPr lang="en-GB" kern="0" dirty="0">
              <a:solidFill>
                <a:prstClr val="white"/>
              </a:solidFill>
              <a:latin typeface="Verdana"/>
              <a:cs typeface="Arial"/>
            </a:endParaRPr>
          </a:p>
        </p:txBody>
      </p:sp>
      <p:graphicFrame>
        <p:nvGraphicFramePr>
          <p:cNvPr id="30" name="Chart 29"/>
          <p:cNvGraphicFramePr>
            <a:graphicFrameLocks/>
          </p:cNvGraphicFramePr>
          <p:nvPr>
            <p:extLst>
              <p:ext uri="{D42A27DB-BD31-4B8C-83A1-F6EECF244321}">
                <p14:modId xmlns:p14="http://schemas.microsoft.com/office/powerpoint/2010/main" val="2067462269"/>
              </p:ext>
            </p:extLst>
          </p:nvPr>
        </p:nvGraphicFramePr>
        <p:xfrm>
          <a:off x="750569" y="2286000"/>
          <a:ext cx="5659755" cy="3181349"/>
        </p:xfrm>
        <a:graphic>
          <a:graphicData uri="http://schemas.openxmlformats.org/drawingml/2006/chart">
            <c:chart xmlns:c="http://schemas.openxmlformats.org/drawingml/2006/chart" xmlns:r="http://schemas.openxmlformats.org/officeDocument/2006/relationships" r:id="rId5"/>
          </a:graphicData>
        </a:graphic>
      </p:graphicFrame>
      <p:sp>
        <p:nvSpPr>
          <p:cNvPr id="31" name="Rounded Rectangle 30"/>
          <p:cNvSpPr/>
          <p:nvPr/>
        </p:nvSpPr>
        <p:spPr>
          <a:xfrm>
            <a:off x="2912086" y="1915565"/>
            <a:ext cx="1726589" cy="429517"/>
          </a:xfrm>
          <a:prstGeom prst="roundRect">
            <a:avLst/>
          </a:prstGeom>
          <a:noFill/>
          <a:ln w="12700">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600" b="1" dirty="0" smtClean="0">
                <a:solidFill>
                  <a:schemeClr val="tx1"/>
                </a:solidFill>
              </a:rPr>
              <a:t>TOTAL SAMPLE</a:t>
            </a:r>
          </a:p>
        </p:txBody>
      </p:sp>
      <p:sp>
        <p:nvSpPr>
          <p:cNvPr id="33" name="Rectangle 32"/>
          <p:cNvSpPr/>
          <p:nvPr/>
        </p:nvSpPr>
        <p:spPr>
          <a:xfrm>
            <a:off x="4400550" y="4405310"/>
            <a:ext cx="4743450" cy="752475"/>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lgn="ctr">
              <a:spcBef>
                <a:spcPts val="1200"/>
              </a:spcBef>
              <a:defRPr/>
            </a:pPr>
            <a:r>
              <a:rPr lang="nl-BE" sz="1600" b="1" i="1" dirty="0" smtClean="0">
                <a:solidFill>
                  <a:srgbClr val="FFFFFF"/>
                </a:solidFill>
              </a:rPr>
              <a:t>Awareness via a library or musuem is more prevalent in Poland, while social media plays a greater role in Italy.</a:t>
            </a:r>
            <a:endParaRPr lang="en-US" sz="1400" i="1" dirty="0">
              <a:solidFill>
                <a:srgbClr val="FFFFFF"/>
              </a:solidFill>
              <a:latin typeface="Georgia" pitchFamily="18" charset="0"/>
            </a:endParaRPr>
          </a:p>
        </p:txBody>
      </p:sp>
    </p:spTree>
    <p:extLst>
      <p:ext uri="{BB962C8B-B14F-4D97-AF65-F5344CB8AC3E}">
        <p14:creationId xmlns:p14="http://schemas.microsoft.com/office/powerpoint/2010/main" val="56710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igh-Res Stock Photography: Woman laughing looking at handheld computer device"/>
          <p:cNvPicPr>
            <a:picLocks noChangeAspect="1" noChangeArrowheads="1"/>
          </p:cNvPicPr>
          <p:nvPr/>
        </p:nvPicPr>
        <p:blipFill rotWithShape="1">
          <a:blip r:embed="rId2">
            <a:extLst>
              <a:ext uri="{28A0092B-C50C-407E-A947-70E740481C1C}">
                <a14:useLocalDpi xmlns:a14="http://schemas.microsoft.com/office/drawing/2010/main" val="0"/>
              </a:ext>
            </a:extLst>
          </a:blip>
          <a:srcRect l="24489" r="28668"/>
          <a:stretch/>
        </p:blipFill>
        <p:spPr bwMode="auto">
          <a:xfrm>
            <a:off x="-933450" y="-82693"/>
            <a:ext cx="4876800" cy="69406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60915"/>
            <a:ext cx="5580184" cy="641350"/>
          </a:xfrm>
        </p:spPr>
        <p:txBody>
          <a:bodyPr/>
          <a:lstStyle/>
          <a:p>
            <a:pPr algn="ctr"/>
            <a:r>
              <a:rPr lang="en-US" dirty="0" smtClean="0"/>
              <a:t>Website Usage</a:t>
            </a:r>
          </a:p>
          <a:p>
            <a:pPr lvl="0" algn="ctr"/>
            <a:r>
              <a:rPr lang="en-US" sz="2400" dirty="0"/>
              <a:t>Pre-activation</a:t>
            </a:r>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185841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75009" cy="945349"/>
          </a:xfrm>
        </p:spPr>
        <p:txBody>
          <a:bodyPr/>
          <a:lstStyle/>
          <a:p>
            <a:r>
              <a:rPr lang="en-GB" sz="2000" dirty="0" smtClean="0"/>
              <a:t>Over half of those aware have used </a:t>
            </a:r>
            <a:r>
              <a:rPr lang="en-GB" sz="2000" dirty="0" err="1" smtClean="0"/>
              <a:t>europeana</a:t>
            </a:r>
            <a:r>
              <a:rPr lang="en-GB" sz="2000" dirty="0" smtClean="0"/>
              <a:t> in the past week – is </a:t>
            </a:r>
            <a:r>
              <a:rPr lang="en-GB" sz="2000" dirty="0" err="1" smtClean="0"/>
              <a:t>europeana</a:t>
            </a:r>
            <a:r>
              <a:rPr lang="en-GB" sz="2000" dirty="0" smtClean="0"/>
              <a:t> a threat for Google Books…</a:t>
            </a:r>
            <a:endParaRPr lang="en-GB" sz="20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3" name="Rectangle 22"/>
          <p:cNvSpPr/>
          <p:nvPr/>
        </p:nvSpPr>
        <p:spPr>
          <a:xfrm rot="548545">
            <a:off x="7272036" y="1158449"/>
            <a:ext cx="1662488"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24" name="Rectangle 23"/>
          <p:cNvSpPr/>
          <p:nvPr/>
        </p:nvSpPr>
        <p:spPr>
          <a:xfrm rot="775276">
            <a:off x="7406495" y="819375"/>
            <a:ext cx="1453140"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5" name="TextBox 24"/>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USAGE</a:t>
            </a:r>
            <a:endParaRPr lang="nl-BE" b="1" dirty="0">
              <a:solidFill>
                <a:schemeClr val="bg1"/>
              </a:solidFill>
              <a:latin typeface="Arial Black" pitchFamily="34" charset="0"/>
              <a:cs typeface="Arial" pitchFamily="34" charset="0"/>
            </a:endParaRPr>
          </a:p>
        </p:txBody>
      </p:sp>
      <p:sp>
        <p:nvSpPr>
          <p:cNvPr id="26" name="TextBox 25"/>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WEBSITE</a:t>
            </a:r>
            <a:endParaRPr lang="nl-BE" b="1" dirty="0">
              <a:solidFill>
                <a:schemeClr val="bg1"/>
              </a:solidFill>
              <a:latin typeface="Arial Black" pitchFamily="34" charset="0"/>
              <a:cs typeface="Arial" pitchFamily="34" charset="0"/>
            </a:endParaRPr>
          </a:p>
        </p:txBody>
      </p:sp>
      <p:sp>
        <p:nvSpPr>
          <p:cNvPr id="17" name="Rectangle 16"/>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Q9. And </a:t>
            </a:r>
            <a:r>
              <a:rPr lang="en-GB" sz="800" dirty="0">
                <a:latin typeface="Arial" pitchFamily="34" charset="0"/>
                <a:cs typeface="Arial" pitchFamily="34" charset="0"/>
              </a:rPr>
              <a:t>which have you visited in the last six months at all?  Please indicate when you last visited each site</a:t>
            </a:r>
            <a:r>
              <a:rPr lang="en-GB" sz="800" dirty="0" smtClean="0">
                <a:latin typeface="Arial" pitchFamily="34" charset="0"/>
                <a:cs typeface="Arial" pitchFamily="34" charset="0"/>
              </a:rPr>
              <a:t>.</a:t>
            </a:r>
          </a:p>
          <a:p>
            <a:r>
              <a:rPr lang="en-GB" sz="800" dirty="0" smtClean="0">
                <a:latin typeface="Arial" pitchFamily="34" charset="0"/>
                <a:cs typeface="Arial" pitchFamily="34" charset="0"/>
              </a:rPr>
              <a:t>Base: Aware of website; Wikipedia n=1303; europeana n=118; Google Books n=642; Google Art Project n=392</a:t>
            </a:r>
            <a:endParaRPr lang="en-GB" sz="800" dirty="0">
              <a:latin typeface="Arial" pitchFamily="34" charset="0"/>
              <a:cs typeface="Arial"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3462870793"/>
              </p:ext>
            </p:extLst>
          </p:nvPr>
        </p:nvGraphicFramePr>
        <p:xfrm>
          <a:off x="479707" y="2232153"/>
          <a:ext cx="5397217" cy="3630930"/>
        </p:xfrm>
        <a:graphic>
          <a:graphicData uri="http://schemas.openxmlformats.org/drawingml/2006/chart">
            <c:chart xmlns:c="http://schemas.openxmlformats.org/drawingml/2006/chart" xmlns:r="http://schemas.openxmlformats.org/officeDocument/2006/relationships" r:id="rId4"/>
          </a:graphicData>
        </a:graphic>
      </p:graphicFrame>
      <p:pic>
        <p:nvPicPr>
          <p:cNvPr id="19" name="Picture 4" descr="http://www.garyteeter.com/images/Www_wikipedia_org_screenshot.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88" y="2310523"/>
            <a:ext cx="659665" cy="6521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5" y="3121004"/>
            <a:ext cx="1107583" cy="661324"/>
          </a:xfrm>
          <a:prstGeom prst="rect">
            <a:avLst/>
          </a:prstGeom>
        </p:spPr>
      </p:pic>
      <p:pic>
        <p:nvPicPr>
          <p:cNvPr id="21" name="Picture 6" descr="http://i.i.com.com/cnwk.1d/i/tim/2012/09/17/google_books_logo_1.4x_270x19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59" y="3818436"/>
            <a:ext cx="1090674" cy="7755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nyogalleristny.files.wordpress.com/2012/04/google-art-project.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275" y="4616749"/>
            <a:ext cx="1039282" cy="539645"/>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2394255" y="1799790"/>
            <a:ext cx="1726589" cy="429517"/>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600" b="1" dirty="0" smtClean="0">
                <a:solidFill>
                  <a:schemeClr val="tx1"/>
                </a:solidFill>
              </a:rPr>
              <a:t>TOTAL SAMPLE</a:t>
            </a:r>
          </a:p>
        </p:txBody>
      </p:sp>
      <p:sp>
        <p:nvSpPr>
          <p:cNvPr id="35" name="Rounded Rectangle 34"/>
          <p:cNvSpPr/>
          <p:nvPr/>
        </p:nvSpPr>
        <p:spPr>
          <a:xfrm>
            <a:off x="5524500" y="1866008"/>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PAST MONTH</a:t>
            </a:r>
          </a:p>
        </p:txBody>
      </p:sp>
      <p:sp>
        <p:nvSpPr>
          <p:cNvPr id="40" name="Rounded Rectangle 39"/>
          <p:cNvSpPr/>
          <p:nvPr/>
        </p:nvSpPr>
        <p:spPr>
          <a:xfrm>
            <a:off x="6810375" y="1866008"/>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PAST WEEK</a:t>
            </a:r>
          </a:p>
        </p:txBody>
      </p:sp>
      <p:graphicFrame>
        <p:nvGraphicFramePr>
          <p:cNvPr id="41" name="Table 40"/>
          <p:cNvGraphicFramePr>
            <a:graphicFrameLocks noGrp="1"/>
          </p:cNvGraphicFramePr>
          <p:nvPr>
            <p:extLst>
              <p:ext uri="{D42A27DB-BD31-4B8C-83A1-F6EECF244321}">
                <p14:modId xmlns:p14="http://schemas.microsoft.com/office/powerpoint/2010/main" val="1029001514"/>
              </p:ext>
            </p:extLst>
          </p:nvPr>
        </p:nvGraphicFramePr>
        <p:xfrm>
          <a:off x="5867400" y="2410760"/>
          <a:ext cx="2141534" cy="2742265"/>
        </p:xfrm>
        <a:graphic>
          <a:graphicData uri="http://schemas.openxmlformats.org/drawingml/2006/table">
            <a:tbl>
              <a:tblPr firstRow="1" bandRow="1"/>
              <a:tblGrid>
                <a:gridCol w="552450"/>
                <a:gridCol w="666750"/>
                <a:gridCol w="571500"/>
                <a:gridCol w="350834"/>
              </a:tblGrid>
              <a:tr h="522940">
                <a:tc>
                  <a:txBody>
                    <a:bodyPr/>
                    <a:lstStyle/>
                    <a:p>
                      <a:pPr algn="ctr" fontAlgn="t"/>
                      <a:r>
                        <a:rPr lang="en-GB" sz="1050" b="1" i="0" u="none" strike="noStrike" dirty="0" smtClean="0">
                          <a:solidFill>
                            <a:schemeClr val="bg1"/>
                          </a:solidFill>
                          <a:effectLst/>
                          <a:latin typeface="Arial"/>
                        </a:rPr>
                        <a:t>93%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pPr algn="ctr" fontAlgn="t"/>
                      <a:r>
                        <a:rPr lang="en-GB" sz="1050" b="1" i="0" u="none" strike="noStrike" dirty="0" smtClean="0">
                          <a:solidFill>
                            <a:schemeClr val="bg1"/>
                          </a:solidFill>
                          <a:effectLst/>
                          <a:latin typeface="Arial"/>
                        </a:rPr>
                        <a:t>80%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54%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6670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0">
                <a:tc>
                  <a:txBody>
                    <a:bodyPr/>
                    <a:lstStyle/>
                    <a:p>
                      <a:pPr algn="ctr" fontAlgn="t"/>
                      <a:r>
                        <a:rPr lang="en-GB" sz="1050" b="1" i="0" u="none" strike="noStrike" dirty="0" smtClean="0">
                          <a:solidFill>
                            <a:schemeClr val="bg1"/>
                          </a:solidFill>
                          <a:effectLst/>
                          <a:latin typeface="Arial"/>
                        </a:rPr>
                        <a:t>78%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46%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4765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14350">
                <a:tc>
                  <a:txBody>
                    <a:bodyPr/>
                    <a:lstStyle/>
                    <a:p>
                      <a:pPr algn="ctr" fontAlgn="t"/>
                      <a:r>
                        <a:rPr lang="en-GB" sz="1050" b="1" i="0" u="none" strike="noStrike" dirty="0" smtClean="0">
                          <a:solidFill>
                            <a:schemeClr val="bg1"/>
                          </a:solidFill>
                          <a:effectLst/>
                          <a:latin typeface="Arial"/>
                        </a:rPr>
                        <a:t>67%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38%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8008934" y="1866008"/>
            <a:ext cx="1175021" cy="461665"/>
          </a:xfrm>
          <a:prstGeom prst="rect">
            <a:avLst/>
          </a:prstGeom>
          <a:noFill/>
        </p:spPr>
        <p:txBody>
          <a:bodyPr wrap="square" rtlCol="0">
            <a:spAutoFit/>
          </a:bodyPr>
          <a:lstStyle/>
          <a:p>
            <a:pPr algn="ctr"/>
            <a:r>
              <a:rPr lang="en-GB" sz="1200" dirty="0" smtClean="0">
                <a:solidFill>
                  <a:srgbClr val="00CCFF"/>
                </a:solidFill>
              </a:rPr>
              <a:t>Awareness position</a:t>
            </a:r>
            <a:endParaRPr lang="en-GB" sz="1200" dirty="0">
              <a:solidFill>
                <a:srgbClr val="00CCFF"/>
              </a:solidFill>
            </a:endParaRPr>
          </a:p>
        </p:txBody>
      </p:sp>
      <p:sp>
        <p:nvSpPr>
          <p:cNvPr id="9" name="TextBox 8"/>
          <p:cNvSpPr txBox="1"/>
          <p:nvPr/>
        </p:nvSpPr>
        <p:spPr>
          <a:xfrm>
            <a:off x="8188539" y="2508507"/>
            <a:ext cx="746617" cy="307777"/>
          </a:xfrm>
          <a:prstGeom prst="rect">
            <a:avLst/>
          </a:prstGeom>
          <a:noFill/>
        </p:spPr>
        <p:txBody>
          <a:bodyPr wrap="square" rtlCol="0">
            <a:spAutoFit/>
          </a:bodyPr>
          <a:lstStyle/>
          <a:p>
            <a:pPr algn="ctr"/>
            <a:r>
              <a:rPr lang="en-GB" sz="1400" dirty="0" smtClean="0">
                <a:solidFill>
                  <a:srgbClr val="00CCFF"/>
                </a:solidFill>
              </a:rPr>
              <a:t>1st</a:t>
            </a:r>
            <a:endParaRPr lang="en-GB" sz="1400" dirty="0">
              <a:solidFill>
                <a:srgbClr val="00CCFF"/>
              </a:solidFill>
            </a:endParaRPr>
          </a:p>
        </p:txBody>
      </p:sp>
      <p:sp>
        <p:nvSpPr>
          <p:cNvPr id="42" name="TextBox 41"/>
          <p:cNvSpPr txBox="1"/>
          <p:nvPr/>
        </p:nvSpPr>
        <p:spPr>
          <a:xfrm>
            <a:off x="8179014" y="3299082"/>
            <a:ext cx="746617" cy="307777"/>
          </a:xfrm>
          <a:prstGeom prst="rect">
            <a:avLst/>
          </a:prstGeom>
          <a:noFill/>
        </p:spPr>
        <p:txBody>
          <a:bodyPr wrap="square" rtlCol="0">
            <a:spAutoFit/>
          </a:bodyPr>
          <a:lstStyle/>
          <a:p>
            <a:pPr algn="ctr"/>
            <a:r>
              <a:rPr lang="en-GB" sz="1400" dirty="0" smtClean="0">
                <a:solidFill>
                  <a:srgbClr val="00CCFF"/>
                </a:solidFill>
              </a:rPr>
              <a:t>4th</a:t>
            </a:r>
            <a:endParaRPr lang="en-GB" sz="1400" dirty="0">
              <a:solidFill>
                <a:srgbClr val="00CCFF"/>
              </a:solidFill>
            </a:endParaRPr>
          </a:p>
        </p:txBody>
      </p:sp>
      <p:sp>
        <p:nvSpPr>
          <p:cNvPr id="43" name="TextBox 42"/>
          <p:cNvSpPr txBox="1"/>
          <p:nvPr/>
        </p:nvSpPr>
        <p:spPr>
          <a:xfrm>
            <a:off x="8169489" y="4089657"/>
            <a:ext cx="746617" cy="307777"/>
          </a:xfrm>
          <a:prstGeom prst="rect">
            <a:avLst/>
          </a:prstGeom>
          <a:noFill/>
        </p:spPr>
        <p:txBody>
          <a:bodyPr wrap="square" rtlCol="0">
            <a:spAutoFit/>
          </a:bodyPr>
          <a:lstStyle/>
          <a:p>
            <a:pPr algn="ctr"/>
            <a:r>
              <a:rPr lang="en-GB" sz="1400" dirty="0" smtClean="0">
                <a:solidFill>
                  <a:srgbClr val="00CCFF"/>
                </a:solidFill>
              </a:rPr>
              <a:t>2nd</a:t>
            </a:r>
            <a:endParaRPr lang="en-GB" sz="1400" dirty="0">
              <a:solidFill>
                <a:srgbClr val="00CCFF"/>
              </a:solidFill>
            </a:endParaRPr>
          </a:p>
        </p:txBody>
      </p:sp>
      <p:sp>
        <p:nvSpPr>
          <p:cNvPr id="44" name="TextBox 43"/>
          <p:cNvSpPr txBox="1"/>
          <p:nvPr/>
        </p:nvSpPr>
        <p:spPr>
          <a:xfrm>
            <a:off x="8150439" y="4851657"/>
            <a:ext cx="746617" cy="307777"/>
          </a:xfrm>
          <a:prstGeom prst="rect">
            <a:avLst/>
          </a:prstGeom>
          <a:noFill/>
        </p:spPr>
        <p:txBody>
          <a:bodyPr wrap="square" rtlCol="0">
            <a:spAutoFit/>
          </a:bodyPr>
          <a:lstStyle/>
          <a:p>
            <a:pPr algn="ctr"/>
            <a:r>
              <a:rPr lang="en-GB" sz="1400" dirty="0" smtClean="0">
                <a:solidFill>
                  <a:srgbClr val="00CCFF"/>
                </a:solidFill>
              </a:rPr>
              <a:t>3rd</a:t>
            </a:r>
            <a:endParaRPr lang="en-GB" sz="1400" dirty="0">
              <a:solidFill>
                <a:srgbClr val="00CCFF"/>
              </a:solidFill>
            </a:endParaRPr>
          </a:p>
        </p:txBody>
      </p:sp>
    </p:spTree>
    <p:extLst>
      <p:ext uri="{BB962C8B-B14F-4D97-AF65-F5344CB8AC3E}">
        <p14:creationId xmlns:p14="http://schemas.microsoft.com/office/powerpoint/2010/main" val="564520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876256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endParaRPr lang="nl-BE"/>
          </a:p>
        </p:txBody>
      </p:sp>
      <p:pic>
        <p:nvPicPr>
          <p:cNvPr id="5" name="Picture 4" descr="lijntj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11" name="Rectangle 10"/>
          <p:cNvSpPr/>
          <p:nvPr/>
        </p:nvSpPr>
        <p:spPr>
          <a:xfrm rot="548545">
            <a:off x="7272036" y="1158449"/>
            <a:ext cx="1662488"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2" name="Rectangle 11"/>
          <p:cNvSpPr/>
          <p:nvPr/>
        </p:nvSpPr>
        <p:spPr>
          <a:xfrm rot="775276">
            <a:off x="6406674" y="706156"/>
            <a:ext cx="2465782"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3" name="TextBox 12"/>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TOTAL</a:t>
            </a:r>
            <a:endParaRPr lang="nl-BE" b="1" dirty="0">
              <a:solidFill>
                <a:schemeClr val="bg1"/>
              </a:solidFill>
              <a:latin typeface="Arial Black" pitchFamily="34" charset="0"/>
              <a:cs typeface="Arial" pitchFamily="34" charset="0"/>
            </a:endParaRPr>
          </a:p>
        </p:txBody>
      </p:sp>
      <p:sp>
        <p:nvSpPr>
          <p:cNvPr id="14" name="TextBox 13"/>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WEBSITE USAGE</a:t>
            </a:r>
            <a:endParaRPr lang="nl-BE" b="1" dirty="0">
              <a:solidFill>
                <a:schemeClr val="bg1"/>
              </a:solidFill>
              <a:latin typeface="Arial Black" pitchFamily="34" charset="0"/>
              <a:cs typeface="Arial" pitchFamily="34" charset="0"/>
            </a:endParaRPr>
          </a:p>
        </p:txBody>
      </p:sp>
      <p:sp>
        <p:nvSpPr>
          <p:cNvPr id="16" name="Title 1"/>
          <p:cNvSpPr txBox="1">
            <a:spLocks/>
          </p:cNvSpPr>
          <p:nvPr/>
        </p:nvSpPr>
        <p:spPr>
          <a:xfrm>
            <a:off x="457201" y="304800"/>
            <a:ext cx="5778202" cy="945349"/>
          </a:xfrm>
          <a:prstGeom prst="rect">
            <a:avLst/>
          </a:prstGeom>
        </p:spPr>
        <p:txBody>
          <a:bodyPr/>
          <a:lstStyle>
            <a:lvl1pPr algn="l" defTabSz="457200" rtl="0" eaLnBrk="1" latinLnBrk="0" hangingPunct="1">
              <a:spcBef>
                <a:spcPct val="0"/>
              </a:spcBef>
              <a:buNone/>
              <a:defRPr lang="nl-BE" sz="4000" b="1" kern="1200" dirty="0">
                <a:solidFill>
                  <a:srgbClr val="F38A00"/>
                </a:solidFill>
                <a:latin typeface="Arial"/>
                <a:ea typeface="+mn-ea"/>
                <a:cs typeface="Arial"/>
              </a:defRPr>
            </a:lvl1pPr>
          </a:lstStyle>
          <a:p>
            <a:r>
              <a:rPr lang="en-GB" sz="2000" dirty="0" smtClean="0"/>
              <a:t>Is Europeana a threat for Google Books….not without awareness</a:t>
            </a:r>
            <a:endParaRPr lang="en-GB" sz="2000" dirty="0"/>
          </a:p>
        </p:txBody>
      </p:sp>
    </p:spTree>
    <p:extLst>
      <p:ext uri="{BB962C8B-B14F-4D97-AF65-F5344CB8AC3E}">
        <p14:creationId xmlns:p14="http://schemas.microsoft.com/office/powerpoint/2010/main" val="136303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gimages.bl.uk/images/019/019ADDOR0000483U00000000%5bSVC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57"/>
            <a:ext cx="8778874" cy="68536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945386"/>
            <a:ext cx="5580184" cy="641350"/>
          </a:xfrm>
        </p:spPr>
        <p:txBody>
          <a:bodyPr/>
          <a:lstStyle/>
          <a:p>
            <a:pPr algn="ctr"/>
            <a:r>
              <a:rPr lang="nl-BE" dirty="0" smtClean="0"/>
              <a:t>Agenda</a:t>
            </a:r>
            <a:endParaRPr lang="nl-BE" dirty="0"/>
          </a:p>
          <a:p>
            <a:pPr algn="ctr"/>
            <a:endParaRPr lang="nl-BE" dirty="0"/>
          </a:p>
          <a:p>
            <a:pPr algn="ctr"/>
            <a:endParaRPr lang="nl-BE" dirty="0"/>
          </a:p>
        </p:txBody>
      </p:sp>
      <p:pic>
        <p:nvPicPr>
          <p:cNvPr id="19" name="Picture 18" descr="Travel&amp;Leisure.png"/>
          <p:cNvPicPr>
            <a:picLocks noChangeAspect="1"/>
          </p:cNvPicPr>
          <p:nvPr/>
        </p:nvPicPr>
        <p:blipFill rotWithShape="1">
          <a:blip r:embed="rId4">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pic>
        <p:nvPicPr>
          <p:cNvPr id="8" name="Picture 12" descr="symbol.e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4286" y="1792892"/>
            <a:ext cx="361950" cy="361950"/>
          </a:xfrm>
          <a:prstGeom prst="rect">
            <a:avLst/>
          </a:prstGeom>
          <a:noFill/>
          <a:ln w="9525">
            <a:noFill/>
            <a:miter lim="800000"/>
            <a:headEnd/>
            <a:tailEnd/>
          </a:ln>
        </p:spPr>
      </p:pic>
      <p:sp>
        <p:nvSpPr>
          <p:cNvPr id="3" name="TextBox 2"/>
          <p:cNvSpPr txBox="1"/>
          <p:nvPr/>
        </p:nvSpPr>
        <p:spPr>
          <a:xfrm>
            <a:off x="4600575" y="1771650"/>
            <a:ext cx="3524250" cy="3139321"/>
          </a:xfrm>
          <a:prstGeom prst="rect">
            <a:avLst/>
          </a:prstGeom>
          <a:noFill/>
        </p:spPr>
        <p:txBody>
          <a:bodyPr wrap="square" rtlCol="0">
            <a:spAutoFit/>
          </a:bodyPr>
          <a:lstStyle/>
          <a:p>
            <a:r>
              <a:rPr lang="en-GB" dirty="0" smtClean="0"/>
              <a:t>Background &amp; Objectives Overview</a:t>
            </a:r>
          </a:p>
          <a:p>
            <a:endParaRPr lang="en-GB" dirty="0"/>
          </a:p>
          <a:p>
            <a:r>
              <a:rPr lang="en-GB" dirty="0" smtClean="0"/>
              <a:t>Method, Sample, Weighting</a:t>
            </a:r>
          </a:p>
          <a:p>
            <a:endParaRPr lang="en-GB" dirty="0"/>
          </a:p>
          <a:p>
            <a:r>
              <a:rPr lang="en-GB" dirty="0" smtClean="0"/>
              <a:t>Awareness, Usage &amp; Attitudes</a:t>
            </a:r>
          </a:p>
          <a:p>
            <a:endParaRPr lang="en-GB" dirty="0"/>
          </a:p>
          <a:p>
            <a:r>
              <a:rPr lang="en-GB" dirty="0" smtClean="0"/>
              <a:t>Site Activation</a:t>
            </a:r>
          </a:p>
          <a:p>
            <a:endParaRPr lang="en-GB" dirty="0"/>
          </a:p>
          <a:p>
            <a:r>
              <a:rPr lang="en-GB" dirty="0" smtClean="0"/>
              <a:t>Areas for Improvement</a:t>
            </a:r>
          </a:p>
          <a:p>
            <a:endParaRPr lang="en-GB" dirty="0"/>
          </a:p>
          <a:p>
            <a:r>
              <a:rPr lang="en-GB" dirty="0" smtClean="0"/>
              <a:t>Q &amp; A</a:t>
            </a:r>
            <a:endParaRPr lang="en-GB" dirty="0"/>
          </a:p>
        </p:txBody>
      </p:sp>
    </p:spTree>
    <p:extLst>
      <p:ext uri="{BB962C8B-B14F-4D97-AF65-F5344CB8AC3E}">
        <p14:creationId xmlns:p14="http://schemas.microsoft.com/office/powerpoint/2010/main" val="137655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343525" cy="945349"/>
          </a:xfrm>
        </p:spPr>
        <p:txBody>
          <a:bodyPr/>
          <a:lstStyle/>
          <a:p>
            <a:r>
              <a:rPr lang="en-GB" sz="2800" smtClean="0"/>
              <a:t>Detailed usage</a:t>
            </a:r>
            <a:endParaRPr lang="en-GB" sz="280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3" name="Rectangle 22"/>
          <p:cNvSpPr/>
          <p:nvPr/>
        </p:nvSpPr>
        <p:spPr>
          <a:xfrm rot="548545">
            <a:off x="7272036" y="1158449"/>
            <a:ext cx="1662488"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24" name="Rectangle 23"/>
          <p:cNvSpPr/>
          <p:nvPr/>
        </p:nvSpPr>
        <p:spPr>
          <a:xfrm rot="775276">
            <a:off x="7406495" y="819375"/>
            <a:ext cx="1453140"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5" name="TextBox 24"/>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USAGE</a:t>
            </a:r>
            <a:endParaRPr lang="nl-BE" b="1" dirty="0">
              <a:solidFill>
                <a:schemeClr val="bg1"/>
              </a:solidFill>
              <a:latin typeface="Arial Black" pitchFamily="34" charset="0"/>
              <a:cs typeface="Arial" pitchFamily="34" charset="0"/>
            </a:endParaRPr>
          </a:p>
        </p:txBody>
      </p:sp>
      <p:sp>
        <p:nvSpPr>
          <p:cNvPr id="26" name="TextBox 25"/>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WEBSITE</a:t>
            </a:r>
            <a:endParaRPr lang="nl-BE" b="1" dirty="0">
              <a:solidFill>
                <a:schemeClr val="bg1"/>
              </a:solidFill>
              <a:latin typeface="Arial Black" pitchFamily="34" charset="0"/>
              <a:cs typeface="Arial" pitchFamily="34" charset="0"/>
            </a:endParaRPr>
          </a:p>
        </p:txBody>
      </p:sp>
      <p:sp>
        <p:nvSpPr>
          <p:cNvPr id="17" name="Rectangle 16"/>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Q9. And </a:t>
            </a:r>
            <a:r>
              <a:rPr lang="en-GB" sz="800" dirty="0">
                <a:latin typeface="Arial" pitchFamily="34" charset="0"/>
                <a:cs typeface="Arial" pitchFamily="34" charset="0"/>
              </a:rPr>
              <a:t>which have you visited in the last six months at all?  Please indicate when you last visited each site</a:t>
            </a:r>
            <a:r>
              <a:rPr lang="en-GB" sz="800" dirty="0" smtClean="0">
                <a:latin typeface="Arial" pitchFamily="34" charset="0"/>
                <a:cs typeface="Arial" pitchFamily="34" charset="0"/>
              </a:rPr>
              <a:t>.</a:t>
            </a:r>
          </a:p>
          <a:p>
            <a:r>
              <a:rPr lang="en-GB" sz="800" dirty="0">
                <a:latin typeface="Arial" pitchFamily="34" charset="0"/>
                <a:cs typeface="Arial" pitchFamily="34" charset="0"/>
              </a:rPr>
              <a:t>Base: Aware of website; Wikipedia n=1303; europeana n=118; Google Books n=642; Google Art Project n=392</a:t>
            </a:r>
          </a:p>
        </p:txBody>
      </p:sp>
      <p:graphicFrame>
        <p:nvGraphicFramePr>
          <p:cNvPr id="6" name="Table 5"/>
          <p:cNvGraphicFramePr>
            <a:graphicFrameLocks noGrp="1"/>
          </p:cNvGraphicFramePr>
          <p:nvPr>
            <p:extLst>
              <p:ext uri="{D42A27DB-BD31-4B8C-83A1-F6EECF244321}">
                <p14:modId xmlns:p14="http://schemas.microsoft.com/office/powerpoint/2010/main" val="1138937268"/>
              </p:ext>
            </p:extLst>
          </p:nvPr>
        </p:nvGraphicFramePr>
        <p:xfrm>
          <a:off x="304800" y="3355975"/>
          <a:ext cx="8381997" cy="2288922"/>
        </p:xfrm>
        <a:graphic>
          <a:graphicData uri="http://schemas.openxmlformats.org/drawingml/2006/table">
            <a:tbl>
              <a:tblPr>
                <a:tableStyleId>{5C22544A-7EE6-4342-B048-85BDC9FD1C3A}</a:tableStyleId>
              </a:tblPr>
              <a:tblGrid>
                <a:gridCol w="1246365"/>
                <a:gridCol w="509688"/>
                <a:gridCol w="509688"/>
                <a:gridCol w="509688"/>
                <a:gridCol w="509688"/>
                <a:gridCol w="509688"/>
                <a:gridCol w="509688"/>
                <a:gridCol w="509688"/>
                <a:gridCol w="509688"/>
                <a:gridCol w="509688"/>
                <a:gridCol w="509688"/>
                <a:gridCol w="509688"/>
                <a:gridCol w="509688"/>
                <a:gridCol w="509688"/>
                <a:gridCol w="509688"/>
              </a:tblGrid>
              <a:tr h="220789">
                <a:tc>
                  <a:txBody>
                    <a:bodyPr/>
                    <a:lstStyle/>
                    <a:p>
                      <a:pPr algn="r" fontAlgn="t"/>
                      <a:r>
                        <a:rPr lang="en-GB" sz="1050" b="1" u="none" strike="noStrike" dirty="0">
                          <a:effectLst/>
                          <a:latin typeface="Arial" pitchFamily="34" charset="0"/>
                          <a:cs typeface="Arial" pitchFamily="34" charset="0"/>
                        </a:rPr>
                        <a:t>Yesterday</a:t>
                      </a:r>
                      <a:endParaRPr lang="en-GB" sz="1050" b="1" i="0" u="none" strike="noStrike" dirty="0">
                        <a:solidFill>
                          <a:srgbClr val="00548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47%</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17%</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15%</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10%</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46%</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13%</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19%</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8%</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5%</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20789">
                <a:tc>
                  <a:txBody>
                    <a:bodyPr/>
                    <a:lstStyle/>
                    <a:p>
                      <a:pPr algn="r" fontAlgn="t"/>
                      <a:r>
                        <a:rPr lang="en-GB" sz="1050" b="1" u="none" strike="noStrike" dirty="0">
                          <a:effectLst/>
                          <a:latin typeface="Arial" pitchFamily="34" charset="0"/>
                          <a:cs typeface="Arial" pitchFamily="34" charset="0"/>
                        </a:rPr>
                        <a:t>Past 7 days</a:t>
                      </a:r>
                      <a:endParaRPr lang="en-GB" sz="1050" b="1" i="0" u="none" strike="noStrike" dirty="0">
                        <a:solidFill>
                          <a:srgbClr val="00548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31%</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37%</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28%</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30%</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25%</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8%</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15%</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13%</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20789">
                <a:tc>
                  <a:txBody>
                    <a:bodyPr/>
                    <a:lstStyle/>
                    <a:p>
                      <a:pPr algn="r" fontAlgn="t"/>
                      <a:r>
                        <a:rPr lang="en-GB" sz="1050" b="1" u="none" strike="noStrike" dirty="0">
                          <a:effectLst/>
                          <a:latin typeface="Arial" pitchFamily="34" charset="0"/>
                          <a:cs typeface="Arial" pitchFamily="34" charset="0"/>
                        </a:rPr>
                        <a:t>Past 4 weeks</a:t>
                      </a:r>
                      <a:endParaRPr lang="en-GB" sz="1050" b="1" i="0" u="none" strike="noStrike" dirty="0">
                        <a:solidFill>
                          <a:srgbClr val="00548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15%</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25%</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29%</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21%</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30%</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24%</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26%</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33%</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29%</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20789">
                <a:tc>
                  <a:txBody>
                    <a:bodyPr/>
                    <a:lstStyle/>
                    <a:p>
                      <a:pPr algn="r" fontAlgn="t"/>
                      <a:r>
                        <a:rPr lang="en-GB" sz="1050" b="1" u="none" strike="noStrike" dirty="0">
                          <a:effectLst/>
                          <a:latin typeface="Arial" pitchFamily="34" charset="0"/>
                          <a:cs typeface="Arial" pitchFamily="34" charset="0"/>
                        </a:rPr>
                        <a:t>Past six months</a:t>
                      </a:r>
                      <a:endParaRPr lang="en-GB" sz="1050" b="1" i="0" u="none" strike="noStrike" dirty="0">
                        <a:solidFill>
                          <a:srgbClr val="00548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6%</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16%</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18%</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21%</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19%</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20%</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28%</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35%</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29%</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a:effectLst/>
                          <a:latin typeface="Arial" pitchFamily="34" charset="0"/>
                          <a:cs typeface="Arial" pitchFamily="34" charset="0"/>
                        </a:rPr>
                        <a:t>36%</a:t>
                      </a:r>
                      <a:endParaRPr lang="en-GB" sz="1050" b="1" i="0" u="none" strike="noStrike">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85244">
                <a:tc>
                  <a:txBody>
                    <a:bodyPr/>
                    <a:lstStyle/>
                    <a:p>
                      <a:pPr algn="r" fontAlgn="t"/>
                      <a:r>
                        <a:rPr lang="en-GB" sz="1050" b="1" u="none" strike="noStrike" dirty="0">
                          <a:effectLst/>
                          <a:latin typeface="Arial" pitchFamily="34" charset="0"/>
                          <a:cs typeface="Arial" pitchFamily="34" charset="0"/>
                        </a:rPr>
                        <a:t>Longer ago/Never</a:t>
                      </a:r>
                      <a:endParaRPr lang="en-GB" sz="1050" b="1" i="0" u="none" strike="noStrike" dirty="0">
                        <a:solidFill>
                          <a:srgbClr val="00548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5%</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4%</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12%</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0%</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8%</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15%</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34%</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28%</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16%</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en-GB" sz="1050" b="1" u="none" strike="noStrike" dirty="0">
                          <a:effectLst/>
                          <a:latin typeface="Arial" pitchFamily="34" charset="0"/>
                          <a:cs typeface="Arial" pitchFamily="34" charset="0"/>
                        </a:rPr>
                        <a:t>17%</a:t>
                      </a:r>
                      <a:endParaRPr lang="en-GB" sz="1050" b="1" i="0" u="none" strike="noStrike" dirty="0">
                        <a:solidFill>
                          <a:srgbClr val="000000"/>
                        </a:solidFill>
                        <a:effectLst/>
                        <a:latin typeface="Arial" pitchFamily="34" charset="0"/>
                        <a:cs typeface="Arial" pitchFamily="34" charset="0"/>
                      </a:endParaRPr>
                    </a:p>
                  </a:txBody>
                  <a:tcPr marL="7459" marR="7459" marT="74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20789">
                <a:tc>
                  <a:txBody>
                    <a:bodyPr/>
                    <a:lstStyle/>
                    <a:p>
                      <a:pPr algn="r" fontAlgn="t"/>
                      <a:endParaRPr lang="en-GB" sz="1050" b="1" i="0" u="none" strike="noStrike" dirty="0">
                        <a:solidFill>
                          <a:srgbClr val="00548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c>
                  <a:txBody>
                    <a:bodyPr/>
                    <a:lstStyle/>
                    <a:p>
                      <a:pPr algn="ctr" fontAlgn="t"/>
                      <a:endParaRPr lang="en-GB" sz="1050" b="1" i="0" u="none" strike="noStrike" dirty="0">
                        <a:solidFill>
                          <a:srgbClr val="000000"/>
                        </a:solidFill>
                        <a:effectLst/>
                        <a:latin typeface="Arial" pitchFamily="34" charset="0"/>
                        <a:cs typeface="Arial" pitchFamily="34" charset="0"/>
                      </a:endParaRPr>
                    </a:p>
                  </a:txBody>
                  <a:tcPr marL="7459" marR="7459" marT="7459" marB="0" anchor="ctr">
                    <a:lnT w="12700" cap="flat" cmpd="sng" algn="ctr">
                      <a:solidFill>
                        <a:srgbClr val="FFFFFF"/>
                      </a:solidFill>
                      <a:prstDash val="solid"/>
                      <a:round/>
                      <a:headEnd type="none" w="med" len="med"/>
                      <a:tailEnd type="none" w="med" len="med"/>
                    </a:lnT>
                    <a:noFill/>
                  </a:tcPr>
                </a:tc>
              </a:tr>
              <a:tr h="426911">
                <a:tc>
                  <a:txBody>
                    <a:bodyPr/>
                    <a:lstStyle/>
                    <a:p>
                      <a:pPr algn="r" fontAlgn="t"/>
                      <a:r>
                        <a:rPr lang="en-GB" sz="1050" b="1" u="none" strike="noStrike" dirty="0">
                          <a:effectLst/>
                          <a:latin typeface="Arial" pitchFamily="34" charset="0"/>
                          <a:cs typeface="Arial" pitchFamily="34" charset="0"/>
                        </a:rPr>
                        <a:t>Past 4 weeks</a:t>
                      </a:r>
                      <a:endParaRPr lang="en-GB" sz="1050" b="1" i="0" u="none" strike="noStrike" dirty="0">
                        <a:solidFill>
                          <a:srgbClr val="00548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93%</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80%</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78%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67%</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98%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73%</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65%</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38%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37%</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55%</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c>
                  <a:txBody>
                    <a:bodyPr/>
                    <a:lstStyle/>
                    <a:p>
                      <a:pPr algn="ctr" fontAlgn="t"/>
                      <a:r>
                        <a:rPr lang="en-GB" sz="1050" b="1" u="none" strike="noStrike" dirty="0">
                          <a:effectLst/>
                          <a:latin typeface="Arial" pitchFamily="34" charset="0"/>
                          <a:cs typeface="Arial" pitchFamily="34" charset="0"/>
                        </a:rPr>
                        <a:t>46%</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33CC"/>
                    </a:solidFill>
                  </a:tcPr>
                </a:tc>
              </a:tr>
              <a:tr h="472822">
                <a:tc>
                  <a:txBody>
                    <a:bodyPr/>
                    <a:lstStyle/>
                    <a:p>
                      <a:pPr algn="r" fontAlgn="t"/>
                      <a:r>
                        <a:rPr lang="en-GB" sz="1050" b="1" u="none" strike="noStrike" dirty="0">
                          <a:effectLst/>
                          <a:latin typeface="Arial" pitchFamily="34" charset="0"/>
                          <a:cs typeface="Arial" pitchFamily="34" charset="0"/>
                        </a:rPr>
                        <a:t>Past week</a:t>
                      </a:r>
                      <a:endParaRPr lang="en-GB" sz="1050" b="1" i="0" u="none" strike="noStrike" dirty="0">
                        <a:solidFill>
                          <a:srgbClr val="00548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78%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54%</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46%</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38%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77%</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43%</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44%</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14%</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10%</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23%</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c>
                  <a:txBody>
                    <a:bodyPr/>
                    <a:lstStyle/>
                    <a:p>
                      <a:pPr algn="ctr" fontAlgn="b"/>
                      <a:r>
                        <a:rPr lang="en-GB" sz="1050" b="1" u="none" strike="noStrike" dirty="0">
                          <a:effectLst/>
                          <a:latin typeface="Arial" pitchFamily="34" charset="0"/>
                          <a:cs typeface="Arial" pitchFamily="34" charset="0"/>
                        </a:rPr>
                        <a:t>18%</a:t>
                      </a:r>
                      <a:endParaRPr lang="en-GB" sz="1050" b="1" i="0" u="none" strike="noStrike" dirty="0">
                        <a:solidFill>
                          <a:srgbClr val="000000"/>
                        </a:solidFill>
                        <a:effectLst/>
                        <a:latin typeface="Arial" pitchFamily="34" charset="0"/>
                        <a:cs typeface="Arial" pitchFamily="34" charset="0"/>
                      </a:endParaRPr>
                    </a:p>
                  </a:txBody>
                  <a:tcPr marL="7459" marR="7459" marT="7459" marB="0" anchor="ctr">
                    <a:solidFill>
                      <a:srgbClr val="FF66FF"/>
                    </a:solidFill>
                  </a:tcPr>
                </a:tc>
              </a:tr>
            </a:tbl>
          </a:graphicData>
        </a:graphic>
      </p:graphicFrame>
      <p:pic>
        <p:nvPicPr>
          <p:cNvPr id="27" name="Picture 2" descr="http://upload.wikimedia.org/wikipedia/en/thumb/0/03/Flag_of_Italy.svg/225px-Flag_of_Italy.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241" y="1708212"/>
            <a:ext cx="564352"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4" descr="http://t0.gstatic.com/images?q=tbn:ANd9GcTDuUqGGaUZPBErDxnQJ8rGUmUWUXSUdcBdsyEKF2xM_ZBFYAc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7488" y="1698686"/>
            <a:ext cx="584737"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9" name="Picture 6" descr="http://t2.gstatic.com/images?q=tbn:ANd9GcR9gtzk-rOy296F6BSyOS-xU5ejQjeFhY_I6xmm939V-jTm7LLdB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4249" y="1708211"/>
            <a:ext cx="584737" cy="36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3" name="Picture 8" descr="http://nyogalleristny.files.wordpress.com/2012/04/google-art-project.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9730" y="2835336"/>
            <a:ext cx="586648" cy="3046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garyteeter.com/images/Www_wikipedia_org_screenshot.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2913" y="2527682"/>
            <a:ext cx="659665" cy="65214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9014440">
            <a:off x="8095914" y="2708473"/>
            <a:ext cx="1287532" cy="253916"/>
          </a:xfrm>
          <a:prstGeom prst="rect">
            <a:avLst/>
          </a:prstGeom>
        </p:spPr>
        <p:txBody>
          <a:bodyPr wrap="none">
            <a:spAutoFit/>
          </a:bodyPr>
          <a:lstStyle/>
          <a:p>
            <a:pPr algn="r"/>
            <a:r>
              <a:rPr lang="en-GB" sz="1050" dirty="0" smtClean="0"/>
              <a:t>cyfrowe.mnw.art.pl</a:t>
            </a:r>
            <a:r>
              <a:rPr lang="en-GB" sz="1050" dirty="0"/>
              <a:t> </a:t>
            </a:r>
            <a:endParaRPr lang="en-GB" sz="1050" b="1" dirty="0"/>
          </a:p>
        </p:txBody>
      </p:sp>
      <p:sp>
        <p:nvSpPr>
          <p:cNvPr id="35" name="Rectangle 34"/>
          <p:cNvSpPr/>
          <p:nvPr/>
        </p:nvSpPr>
        <p:spPr>
          <a:xfrm rot="18999601">
            <a:off x="4639467" y="2738495"/>
            <a:ext cx="1231427" cy="253916"/>
          </a:xfrm>
          <a:prstGeom prst="rect">
            <a:avLst/>
          </a:prstGeom>
        </p:spPr>
        <p:txBody>
          <a:bodyPr wrap="none">
            <a:spAutoFit/>
          </a:bodyPr>
          <a:lstStyle/>
          <a:p>
            <a:pPr algn="r"/>
            <a:r>
              <a:rPr lang="en-GB" sz="1050" dirty="0" smtClean="0"/>
              <a:t>www.culturitalia.it </a:t>
            </a:r>
            <a:endParaRPr lang="en-GB" sz="1050" b="1" dirty="0"/>
          </a:p>
        </p:txBody>
      </p:sp>
      <p:sp>
        <p:nvSpPr>
          <p:cNvPr id="36" name="Rectangle 35"/>
          <p:cNvSpPr/>
          <p:nvPr/>
        </p:nvSpPr>
        <p:spPr>
          <a:xfrm rot="19134492">
            <a:off x="4029979" y="2657860"/>
            <a:ext cx="1552028" cy="253916"/>
          </a:xfrm>
          <a:prstGeom prst="rect">
            <a:avLst/>
          </a:prstGeom>
        </p:spPr>
        <p:txBody>
          <a:bodyPr wrap="none">
            <a:spAutoFit/>
          </a:bodyPr>
          <a:lstStyle/>
          <a:p>
            <a:pPr algn="r"/>
            <a:r>
              <a:rPr lang="en-GB" sz="1050" dirty="0" smtClean="0"/>
              <a:t>www.san.beniculturali.it </a:t>
            </a:r>
            <a:endParaRPr lang="en-GB" sz="1050" b="1" dirty="0"/>
          </a:p>
        </p:txBody>
      </p:sp>
      <p:sp>
        <p:nvSpPr>
          <p:cNvPr id="37" name="Rectangle 36"/>
          <p:cNvSpPr/>
          <p:nvPr/>
        </p:nvSpPr>
        <p:spPr>
          <a:xfrm rot="19014440">
            <a:off x="6576344" y="3191054"/>
            <a:ext cx="2452359" cy="261610"/>
          </a:xfrm>
          <a:prstGeom prst="rect">
            <a:avLst/>
          </a:prstGeom>
        </p:spPr>
        <p:txBody>
          <a:bodyPr wrap="square">
            <a:spAutoFit/>
          </a:bodyPr>
          <a:lstStyle/>
          <a:p>
            <a:pPr algn="r"/>
            <a:r>
              <a:rPr lang="en-GB" sz="1050" dirty="0" smtClean="0"/>
              <a:t>fbc.pionier.net.pl</a:t>
            </a:r>
            <a:endParaRPr lang="en-GB" sz="1050" b="1" dirty="0"/>
          </a:p>
        </p:txBody>
      </p:sp>
      <p:sp>
        <p:nvSpPr>
          <p:cNvPr id="38" name="Rectangle 37"/>
          <p:cNvSpPr/>
          <p:nvPr/>
        </p:nvSpPr>
        <p:spPr>
          <a:xfrm rot="19083898">
            <a:off x="5182504" y="2661424"/>
            <a:ext cx="1540806" cy="253916"/>
          </a:xfrm>
          <a:prstGeom prst="rect">
            <a:avLst/>
          </a:prstGeom>
        </p:spPr>
        <p:txBody>
          <a:bodyPr wrap="none">
            <a:spAutoFit/>
          </a:bodyPr>
          <a:lstStyle/>
          <a:p>
            <a:pPr algn="r"/>
            <a:r>
              <a:rPr lang="en-GB" sz="1050" dirty="0" smtClean="0"/>
              <a:t>www.internetculturale.it</a:t>
            </a:r>
            <a:endParaRPr lang="en-GB" sz="1050" b="1" dirty="0" smtClean="0"/>
          </a:p>
        </p:txBody>
      </p:sp>
      <p:sp>
        <p:nvSpPr>
          <p:cNvPr id="41" name="Rectangle 40"/>
          <p:cNvSpPr/>
          <p:nvPr/>
        </p:nvSpPr>
        <p:spPr>
          <a:xfrm rot="19014440">
            <a:off x="6637601" y="2694219"/>
            <a:ext cx="1611339" cy="261610"/>
          </a:xfrm>
          <a:prstGeom prst="rect">
            <a:avLst/>
          </a:prstGeom>
        </p:spPr>
        <p:txBody>
          <a:bodyPr wrap="none">
            <a:spAutoFit/>
          </a:bodyPr>
          <a:lstStyle/>
          <a:p>
            <a:pPr algn="r"/>
            <a:r>
              <a:rPr lang="en-GB" sz="1050" dirty="0" smtClean="0"/>
              <a:t>www.Digitaltmuseum.no</a:t>
            </a:r>
            <a:endParaRPr lang="en-GB" sz="1050" b="1" dirty="0"/>
          </a:p>
        </p:txBody>
      </p:sp>
      <p:sp>
        <p:nvSpPr>
          <p:cNvPr id="42" name="Rectangle 41"/>
          <p:cNvSpPr/>
          <p:nvPr/>
        </p:nvSpPr>
        <p:spPr>
          <a:xfrm rot="19014440">
            <a:off x="6116522" y="2641595"/>
            <a:ext cx="1454244" cy="253916"/>
          </a:xfrm>
          <a:prstGeom prst="rect">
            <a:avLst/>
          </a:prstGeom>
        </p:spPr>
        <p:txBody>
          <a:bodyPr wrap="none">
            <a:spAutoFit/>
          </a:bodyPr>
          <a:lstStyle/>
          <a:p>
            <a:pPr algn="r"/>
            <a:r>
              <a:rPr lang="en-GB" sz="1050" dirty="0" smtClean="0"/>
              <a:t>www.Arkivportalen.no </a:t>
            </a:r>
            <a:endParaRPr lang="en-GB" sz="1050" b="1" dirty="0"/>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2115266" y="2727957"/>
            <a:ext cx="378247" cy="451694"/>
          </a:xfrm>
          <a:prstGeom prst="rect">
            <a:avLst/>
          </a:prstGeom>
        </p:spPr>
      </p:pic>
      <p:pic>
        <p:nvPicPr>
          <p:cNvPr id="32" name="Picture 6" descr="http://i.i.com.com/cnwk.1d/i/tim/2012/09/17/google_books_logo_1.4x_270x192.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1577" y="2792704"/>
            <a:ext cx="559688" cy="39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7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343525" cy="945349"/>
          </a:xfrm>
        </p:spPr>
        <p:txBody>
          <a:bodyPr/>
          <a:lstStyle/>
          <a:p>
            <a:r>
              <a:rPr lang="en-GB" sz="2000" smtClean="0"/>
              <a:t>There is a slight drop in potential future usage in comparison with google books</a:t>
            </a:r>
            <a:endParaRPr lang="en-GB" sz="200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3" name="Rectangle 22"/>
          <p:cNvSpPr/>
          <p:nvPr/>
        </p:nvSpPr>
        <p:spPr>
          <a:xfrm rot="548545">
            <a:off x="7272036" y="1158449"/>
            <a:ext cx="1662488"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24" name="Rectangle 23"/>
          <p:cNvSpPr/>
          <p:nvPr/>
        </p:nvSpPr>
        <p:spPr>
          <a:xfrm rot="775276">
            <a:off x="7406495" y="819375"/>
            <a:ext cx="145314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5" name="TextBox 24"/>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USAGE</a:t>
            </a:r>
            <a:endParaRPr lang="nl-BE" b="1" dirty="0">
              <a:solidFill>
                <a:schemeClr val="bg1"/>
              </a:solidFill>
              <a:latin typeface="Arial Black" pitchFamily="34" charset="0"/>
              <a:cs typeface="Arial" pitchFamily="34" charset="0"/>
            </a:endParaRPr>
          </a:p>
        </p:txBody>
      </p:sp>
      <p:sp>
        <p:nvSpPr>
          <p:cNvPr id="26" name="TextBox 25"/>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a:t>
            </a:r>
            <a:endParaRPr lang="nl-BE" b="1" dirty="0">
              <a:solidFill>
                <a:schemeClr val="bg1"/>
              </a:solidFill>
              <a:latin typeface="Arial Black" pitchFamily="34" charset="0"/>
              <a:cs typeface="Arial" pitchFamily="34" charset="0"/>
            </a:endParaRPr>
          </a:p>
        </p:txBody>
      </p:sp>
      <p:sp>
        <p:nvSpPr>
          <p:cNvPr id="17" name="Rectangle 16"/>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Q10. And </a:t>
            </a:r>
            <a:r>
              <a:rPr lang="en-GB" sz="800" dirty="0">
                <a:latin typeface="Arial" pitchFamily="34" charset="0"/>
                <a:cs typeface="Arial" pitchFamily="34" charset="0"/>
              </a:rPr>
              <a:t>how likely are you to visit each of these sites in the next six months?  Please indicate for each </a:t>
            </a:r>
            <a:r>
              <a:rPr lang="en-GB" sz="800" dirty="0" smtClean="0">
                <a:latin typeface="Arial" pitchFamily="34" charset="0"/>
                <a:cs typeface="Arial" pitchFamily="34" charset="0"/>
              </a:rPr>
              <a:t>site</a:t>
            </a:r>
          </a:p>
          <a:p>
            <a:r>
              <a:rPr lang="en-GB" sz="800" dirty="0">
                <a:latin typeface="Arial" pitchFamily="34" charset="0"/>
                <a:cs typeface="Arial" pitchFamily="34" charset="0"/>
              </a:rPr>
              <a:t>Base: Aware of website; Wikipedia n=1303; europeana n=118; Google Books n=642; Google Art Project n=392</a:t>
            </a:r>
          </a:p>
        </p:txBody>
      </p:sp>
      <p:graphicFrame>
        <p:nvGraphicFramePr>
          <p:cNvPr id="27" name="Chart 26"/>
          <p:cNvGraphicFramePr>
            <a:graphicFrameLocks/>
          </p:cNvGraphicFramePr>
          <p:nvPr>
            <p:extLst>
              <p:ext uri="{D42A27DB-BD31-4B8C-83A1-F6EECF244321}">
                <p14:modId xmlns:p14="http://schemas.microsoft.com/office/powerpoint/2010/main" val="19204896"/>
              </p:ext>
            </p:extLst>
          </p:nvPr>
        </p:nvGraphicFramePr>
        <p:xfrm>
          <a:off x="666888" y="2257014"/>
          <a:ext cx="4905238" cy="3505229"/>
        </p:xfrm>
        <a:graphic>
          <a:graphicData uri="http://schemas.openxmlformats.org/drawingml/2006/chart">
            <c:chart xmlns:c="http://schemas.openxmlformats.org/drawingml/2006/chart" xmlns:r="http://schemas.openxmlformats.org/officeDocument/2006/relationships" r:id="rId4"/>
          </a:graphicData>
        </a:graphic>
      </p:graphicFrame>
      <p:pic>
        <p:nvPicPr>
          <p:cNvPr id="28" name="Picture 4" descr="http://www.garyteeter.com/images/Www_wikipedia_org_screenshot.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13" y="2211174"/>
            <a:ext cx="659665" cy="6521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1" y="3719087"/>
            <a:ext cx="1107583" cy="661324"/>
          </a:xfrm>
          <a:prstGeom prst="rect">
            <a:avLst/>
          </a:prstGeom>
        </p:spPr>
      </p:pic>
      <p:pic>
        <p:nvPicPr>
          <p:cNvPr id="30" name="Picture 6" descr="http://i.i.com.com/cnwk.1d/i/tim/2012/09/17/google_books_logo_1.4x_270x19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108" y="2943497"/>
            <a:ext cx="1090674" cy="7755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nyogalleristny.files.wordpress.com/2012/04/google-art-project.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500" y="4517400"/>
            <a:ext cx="1039282" cy="539645"/>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5625876" y="1684555"/>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LIKELY</a:t>
            </a:r>
          </a:p>
        </p:txBody>
      </p:sp>
      <p:sp>
        <p:nvSpPr>
          <p:cNvPr id="33" name="Rounded Rectangle 32"/>
          <p:cNvSpPr/>
          <p:nvPr/>
        </p:nvSpPr>
        <p:spPr>
          <a:xfrm>
            <a:off x="6883176" y="1684555"/>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UNLIKELY</a:t>
            </a:r>
          </a:p>
        </p:txBody>
      </p:sp>
      <p:graphicFrame>
        <p:nvGraphicFramePr>
          <p:cNvPr id="34" name="Table 33"/>
          <p:cNvGraphicFramePr>
            <a:graphicFrameLocks noGrp="1"/>
          </p:cNvGraphicFramePr>
          <p:nvPr>
            <p:extLst>
              <p:ext uri="{D42A27DB-BD31-4B8C-83A1-F6EECF244321}">
                <p14:modId xmlns:p14="http://schemas.microsoft.com/office/powerpoint/2010/main" val="4095990616"/>
              </p:ext>
            </p:extLst>
          </p:nvPr>
        </p:nvGraphicFramePr>
        <p:xfrm>
          <a:off x="5997351" y="2429333"/>
          <a:ext cx="2141534" cy="2571292"/>
        </p:xfrm>
        <a:graphic>
          <a:graphicData uri="http://schemas.openxmlformats.org/drawingml/2006/table">
            <a:tbl>
              <a:tblPr firstRow="1" bandRow="1"/>
              <a:tblGrid>
                <a:gridCol w="552450"/>
                <a:gridCol w="666750"/>
                <a:gridCol w="571500"/>
                <a:gridCol w="350834"/>
              </a:tblGrid>
              <a:tr h="466267">
                <a:tc>
                  <a:txBody>
                    <a:bodyPr/>
                    <a:lstStyle/>
                    <a:p>
                      <a:pPr algn="ctr" fontAlgn="t"/>
                      <a:r>
                        <a:rPr lang="en-GB" sz="1050" b="1" i="0" u="none" strike="noStrike" dirty="0" smtClean="0">
                          <a:solidFill>
                            <a:schemeClr val="bg1"/>
                          </a:solidFill>
                          <a:effectLst/>
                          <a:latin typeface="Arial"/>
                        </a:rPr>
                        <a:t>97%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381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6725">
                <a:tc>
                  <a:txBody>
                    <a:bodyPr/>
                    <a:lstStyle/>
                    <a:p>
                      <a:pPr algn="ctr" fontAlgn="t"/>
                      <a:r>
                        <a:rPr lang="en-GB" sz="1050" b="1" i="0" u="none" strike="noStrike" dirty="0" smtClean="0">
                          <a:solidFill>
                            <a:schemeClr val="bg1"/>
                          </a:solidFill>
                          <a:effectLst/>
                          <a:latin typeface="Arial"/>
                        </a:rPr>
                        <a:t>93%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4765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90%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571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fontAlgn="t"/>
                      <a:r>
                        <a:rPr lang="en-GB" sz="1050" b="1" i="0" u="none" strike="noStrike" dirty="0" smtClean="0">
                          <a:solidFill>
                            <a:schemeClr val="bg1"/>
                          </a:solidFill>
                          <a:effectLst/>
                          <a:latin typeface="Arial"/>
                        </a:rPr>
                        <a:t>91%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extBox 20"/>
          <p:cNvSpPr txBox="1"/>
          <p:nvPr/>
        </p:nvSpPr>
        <p:spPr>
          <a:xfrm>
            <a:off x="8008934" y="2008883"/>
            <a:ext cx="1175021" cy="461665"/>
          </a:xfrm>
          <a:prstGeom prst="rect">
            <a:avLst/>
          </a:prstGeom>
          <a:noFill/>
        </p:spPr>
        <p:txBody>
          <a:bodyPr wrap="square" rtlCol="0">
            <a:spAutoFit/>
          </a:bodyPr>
          <a:lstStyle/>
          <a:p>
            <a:pPr algn="ctr"/>
            <a:r>
              <a:rPr lang="en-GB" sz="1200" dirty="0" smtClean="0">
                <a:solidFill>
                  <a:srgbClr val="00CCFF"/>
                </a:solidFill>
              </a:rPr>
              <a:t>Current usage position</a:t>
            </a:r>
            <a:endParaRPr lang="en-GB" sz="1200" dirty="0">
              <a:solidFill>
                <a:srgbClr val="00CCFF"/>
              </a:solidFill>
            </a:endParaRPr>
          </a:p>
        </p:txBody>
      </p:sp>
      <p:sp>
        <p:nvSpPr>
          <p:cNvPr id="35" name="TextBox 34"/>
          <p:cNvSpPr txBox="1"/>
          <p:nvPr/>
        </p:nvSpPr>
        <p:spPr>
          <a:xfrm>
            <a:off x="8188539" y="2508507"/>
            <a:ext cx="746617" cy="307777"/>
          </a:xfrm>
          <a:prstGeom prst="rect">
            <a:avLst/>
          </a:prstGeom>
          <a:noFill/>
        </p:spPr>
        <p:txBody>
          <a:bodyPr wrap="square" rtlCol="0">
            <a:spAutoFit/>
          </a:bodyPr>
          <a:lstStyle/>
          <a:p>
            <a:pPr algn="ctr"/>
            <a:r>
              <a:rPr lang="en-GB" sz="1400" dirty="0" smtClean="0">
                <a:solidFill>
                  <a:srgbClr val="00CCFF"/>
                </a:solidFill>
              </a:rPr>
              <a:t>1st</a:t>
            </a:r>
            <a:endParaRPr lang="en-GB" sz="1400" dirty="0">
              <a:solidFill>
                <a:srgbClr val="00CCFF"/>
              </a:solidFill>
            </a:endParaRPr>
          </a:p>
        </p:txBody>
      </p:sp>
      <p:sp>
        <p:nvSpPr>
          <p:cNvPr id="36" name="TextBox 35"/>
          <p:cNvSpPr txBox="1"/>
          <p:nvPr/>
        </p:nvSpPr>
        <p:spPr>
          <a:xfrm>
            <a:off x="8179014" y="3251457"/>
            <a:ext cx="746617" cy="307777"/>
          </a:xfrm>
          <a:prstGeom prst="rect">
            <a:avLst/>
          </a:prstGeom>
          <a:noFill/>
        </p:spPr>
        <p:txBody>
          <a:bodyPr wrap="square" rtlCol="0">
            <a:spAutoFit/>
          </a:bodyPr>
          <a:lstStyle/>
          <a:p>
            <a:pPr algn="ctr"/>
            <a:r>
              <a:rPr lang="en-GB" sz="1400" dirty="0" smtClean="0">
                <a:solidFill>
                  <a:srgbClr val="00CCFF"/>
                </a:solidFill>
              </a:rPr>
              <a:t>3rd</a:t>
            </a:r>
            <a:endParaRPr lang="en-GB" sz="1400" dirty="0">
              <a:solidFill>
                <a:srgbClr val="00CCFF"/>
              </a:solidFill>
            </a:endParaRPr>
          </a:p>
        </p:txBody>
      </p:sp>
      <p:sp>
        <p:nvSpPr>
          <p:cNvPr id="37" name="TextBox 36"/>
          <p:cNvSpPr txBox="1"/>
          <p:nvPr/>
        </p:nvSpPr>
        <p:spPr>
          <a:xfrm>
            <a:off x="8169489" y="3927732"/>
            <a:ext cx="746617" cy="307777"/>
          </a:xfrm>
          <a:prstGeom prst="rect">
            <a:avLst/>
          </a:prstGeom>
          <a:noFill/>
        </p:spPr>
        <p:txBody>
          <a:bodyPr wrap="square" rtlCol="0">
            <a:spAutoFit/>
          </a:bodyPr>
          <a:lstStyle/>
          <a:p>
            <a:pPr algn="ctr"/>
            <a:r>
              <a:rPr lang="en-GB" sz="1400" dirty="0" smtClean="0">
                <a:solidFill>
                  <a:srgbClr val="00CCFF"/>
                </a:solidFill>
              </a:rPr>
              <a:t>2nd</a:t>
            </a:r>
            <a:endParaRPr lang="en-GB" sz="1400" dirty="0">
              <a:solidFill>
                <a:srgbClr val="00CCFF"/>
              </a:solidFill>
            </a:endParaRPr>
          </a:p>
        </p:txBody>
      </p:sp>
      <p:sp>
        <p:nvSpPr>
          <p:cNvPr id="38" name="TextBox 37"/>
          <p:cNvSpPr txBox="1"/>
          <p:nvPr/>
        </p:nvSpPr>
        <p:spPr>
          <a:xfrm>
            <a:off x="8150439" y="4661157"/>
            <a:ext cx="746617" cy="307777"/>
          </a:xfrm>
          <a:prstGeom prst="rect">
            <a:avLst/>
          </a:prstGeom>
          <a:noFill/>
        </p:spPr>
        <p:txBody>
          <a:bodyPr wrap="square" rtlCol="0">
            <a:spAutoFit/>
          </a:bodyPr>
          <a:lstStyle/>
          <a:p>
            <a:pPr algn="ctr"/>
            <a:r>
              <a:rPr lang="en-GB" sz="1400" dirty="0" smtClean="0">
                <a:solidFill>
                  <a:srgbClr val="00CCFF"/>
                </a:solidFill>
              </a:rPr>
              <a:t>4th</a:t>
            </a:r>
            <a:endParaRPr lang="en-GB" sz="1400" dirty="0">
              <a:solidFill>
                <a:srgbClr val="00CCFF"/>
              </a:solidFill>
            </a:endParaRPr>
          </a:p>
        </p:txBody>
      </p:sp>
    </p:spTree>
    <p:extLst>
      <p:ext uri="{BB962C8B-B14F-4D97-AF65-F5344CB8AC3E}">
        <p14:creationId xmlns:p14="http://schemas.microsoft.com/office/powerpoint/2010/main" val="50833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007448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endParaRPr lang="nl-BE"/>
          </a:p>
        </p:txBody>
      </p:sp>
      <p:pic>
        <p:nvPicPr>
          <p:cNvPr id="5" name="Picture 4" descr="lijntj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8" name="Title 1"/>
          <p:cNvSpPr>
            <a:spLocks noGrp="1"/>
          </p:cNvSpPr>
          <p:nvPr>
            <p:ph type="title"/>
          </p:nvPr>
        </p:nvSpPr>
        <p:spPr>
          <a:xfrm>
            <a:off x="457201" y="304800"/>
            <a:ext cx="5657850" cy="945349"/>
          </a:xfrm>
        </p:spPr>
        <p:txBody>
          <a:bodyPr/>
          <a:lstStyle/>
          <a:p>
            <a:r>
              <a:rPr lang="en-GB" sz="2000" dirty="0" smtClean="0"/>
              <a:t>Potential future usage amongst total audience is low due to low current awareness</a:t>
            </a:r>
            <a:endParaRPr lang="en-GB" sz="2000" dirty="0"/>
          </a:p>
        </p:txBody>
      </p:sp>
      <p:sp>
        <p:nvSpPr>
          <p:cNvPr id="10" name="Rectangle 9"/>
          <p:cNvSpPr/>
          <p:nvPr/>
        </p:nvSpPr>
        <p:spPr>
          <a:xfrm rot="548545">
            <a:off x="7272036" y="1158449"/>
            <a:ext cx="1662488"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5" name="Rectangle 14"/>
          <p:cNvSpPr/>
          <p:nvPr/>
        </p:nvSpPr>
        <p:spPr>
          <a:xfrm rot="775276">
            <a:off x="6537105" y="720926"/>
            <a:ext cx="2333678"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TextBox 15"/>
          <p:cNvSpPr txBox="1"/>
          <p:nvPr/>
        </p:nvSpPr>
        <p:spPr>
          <a:xfrm rot="548545">
            <a:off x="6993968" y="1161314"/>
            <a:ext cx="1641070"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TOTAL</a:t>
            </a:r>
            <a:endParaRPr lang="nl-BE" b="1" dirty="0">
              <a:solidFill>
                <a:schemeClr val="bg1"/>
              </a:solidFill>
              <a:latin typeface="Arial Black" pitchFamily="34" charset="0"/>
              <a:cs typeface="Arial" pitchFamily="34" charset="0"/>
            </a:endParaRPr>
          </a:p>
        </p:txBody>
      </p:sp>
      <p:sp>
        <p:nvSpPr>
          <p:cNvPr id="17" name="TextBox 16"/>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 USAGE</a:t>
            </a:r>
            <a:endParaRPr lang="nl-BE"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187912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962650" cy="945349"/>
          </a:xfrm>
        </p:spPr>
        <p:txBody>
          <a:bodyPr/>
          <a:lstStyle/>
          <a:p>
            <a:r>
              <a:rPr lang="en-GB" sz="2800" dirty="0" smtClean="0"/>
              <a:t>Conversion rates from awareness to visits to recommend.</a:t>
            </a:r>
            <a:endParaRPr lang="nl-BE" sz="28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10" name="Text Placeholder 3"/>
          <p:cNvSpPr txBox="1">
            <a:spLocks/>
          </p:cNvSpPr>
          <p:nvPr/>
        </p:nvSpPr>
        <p:spPr>
          <a:xfrm rot="775276">
            <a:off x="7152653" y="1250304"/>
            <a:ext cx="1946079" cy="403225"/>
          </a:xfrm>
          <a:prstGeom prst="rect">
            <a:avLst/>
          </a:prstGeom>
          <a:noFill/>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2" name="TextBox 11"/>
          <p:cNvSpPr txBox="1"/>
          <p:nvPr/>
        </p:nvSpPr>
        <p:spPr>
          <a:xfrm rot="775276">
            <a:off x="6886283" y="764252"/>
            <a:ext cx="1989328" cy="369332"/>
          </a:xfrm>
          <a:prstGeom prst="rect">
            <a:avLst/>
          </a:prstGeom>
          <a:solidFill>
            <a:srgbClr val="00CCFF"/>
          </a:solidFill>
        </p:spPr>
        <p:txBody>
          <a:bodyPr wrap="square" rtlCol="0">
            <a:spAutoFit/>
          </a:bodyPr>
          <a:lstStyle/>
          <a:p>
            <a:pPr algn="r"/>
            <a:r>
              <a:rPr lang="nl-BE" b="1" dirty="0" smtClean="0">
                <a:solidFill>
                  <a:schemeClr val="bg1"/>
                </a:solidFill>
                <a:latin typeface="Arial Black" pitchFamily="34" charset="0"/>
                <a:cs typeface="Arial" pitchFamily="34" charset="0"/>
              </a:rPr>
              <a:t>Health Check</a:t>
            </a:r>
            <a:endParaRPr lang="nl-BE" b="1" dirty="0">
              <a:solidFill>
                <a:schemeClr val="bg1"/>
              </a:solidFill>
              <a:latin typeface="Arial Black" pitchFamily="34" charset="0"/>
              <a:cs typeface="Arial" pitchFamily="34" charset="0"/>
            </a:endParaRPr>
          </a:p>
        </p:txBody>
      </p:sp>
      <p:sp>
        <p:nvSpPr>
          <p:cNvPr id="13" name="Rectangle 12"/>
          <p:cNvSpPr/>
          <p:nvPr/>
        </p:nvSpPr>
        <p:spPr>
          <a:xfrm rot="548545">
            <a:off x="7126667" y="1186004"/>
            <a:ext cx="1805540"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4" name="TextBox 13"/>
          <p:cNvSpPr txBox="1"/>
          <p:nvPr/>
        </p:nvSpPr>
        <p:spPr>
          <a:xfrm rot="548545">
            <a:off x="7110336" y="1217955"/>
            <a:ext cx="1838205" cy="369332"/>
          </a:xfrm>
          <a:prstGeom prst="rect">
            <a:avLst/>
          </a:prstGeom>
          <a:noFill/>
          <a:ln>
            <a:noFill/>
          </a:ln>
        </p:spPr>
        <p:txBody>
          <a:bodyPr wrap="square" rtlCol="0">
            <a:spAutoFit/>
          </a:bodyPr>
          <a:lstStyle/>
          <a:p>
            <a:pPr algn="r"/>
            <a:r>
              <a:rPr lang="nl-BE" b="1" dirty="0" smtClean="0">
                <a:solidFill>
                  <a:schemeClr val="bg1"/>
                </a:solidFill>
                <a:latin typeface="Arial Black" pitchFamily="34" charset="0"/>
                <a:cs typeface="Arial" pitchFamily="34" charset="0"/>
              </a:rPr>
              <a:t>TOTAL</a:t>
            </a:r>
            <a:endParaRPr lang="nl-BE" b="1" dirty="0">
              <a:solidFill>
                <a:schemeClr val="bg1"/>
              </a:solidFill>
              <a:latin typeface="Arial Black" pitchFamily="34" charset="0"/>
              <a:cs typeface="Arial" pitchFamily="34" charset="0"/>
            </a:endParaRPr>
          </a:p>
        </p:txBody>
      </p:sp>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Content Placeholder 4"/>
          <p:cNvGraphicFramePr>
            <a:graphicFrameLocks noGrp="1"/>
          </p:cNvGraphicFramePr>
          <p:nvPr>
            <p:ph idx="1"/>
            <p:extLst>
              <p:ext uri="{D42A27DB-BD31-4B8C-83A1-F6EECF244321}">
                <p14:modId xmlns:p14="http://schemas.microsoft.com/office/powerpoint/2010/main" val="171939084"/>
              </p:ext>
            </p:extLst>
          </p:nvPr>
        </p:nvGraphicFramePr>
        <p:xfrm>
          <a:off x="295275" y="1573684"/>
          <a:ext cx="3286125" cy="3992880"/>
        </p:xfrm>
        <a:graphic>
          <a:graphicData uri="http://schemas.openxmlformats.org/drawingml/2006/table">
            <a:tbl>
              <a:tblPr firstRow="1" bandRow="1">
                <a:tableStyleId>{93296810-A885-4BE3-A3E7-6D5BEEA58F35}</a:tableStyleId>
              </a:tblPr>
              <a:tblGrid>
                <a:gridCol w="1895475"/>
                <a:gridCol w="1390650"/>
              </a:tblGrid>
              <a:tr h="309407">
                <a:tc>
                  <a:txBody>
                    <a:bodyPr/>
                    <a:lstStyle/>
                    <a:p>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Total</a:t>
                      </a:r>
                      <a:endParaRPr lang="nl-BE" sz="1600" dirty="0">
                        <a:latin typeface="Arial" pitchFamily="34" charset="0"/>
                        <a:cs typeface="Arial" pitchFamily="34" charset="0"/>
                      </a:endParaRPr>
                    </a:p>
                  </a:txBody>
                  <a:tcPr/>
                </a:tc>
              </a:tr>
              <a:tr h="303848">
                <a:tc>
                  <a:txBody>
                    <a:bodyPr/>
                    <a:lstStyle/>
                    <a:p>
                      <a:pPr marL="0" indent="0">
                        <a:buNone/>
                      </a:pPr>
                      <a:r>
                        <a:rPr lang="en-GB" sz="1200" dirty="0" smtClean="0">
                          <a:latin typeface="Arial" pitchFamily="34" charset="0"/>
                          <a:cs typeface="Arial" pitchFamily="34" charset="0"/>
                        </a:rPr>
                        <a:t>a) Awareness</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9%</a:t>
                      </a:r>
                      <a:endParaRPr lang="nl-BE" sz="1400"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b) Visited (last</a:t>
                      </a:r>
                      <a:r>
                        <a:rPr lang="en-GB" sz="1200" baseline="0" dirty="0" smtClean="0">
                          <a:latin typeface="Arial" pitchFamily="34" charset="0"/>
                          <a:cs typeface="Arial" pitchFamily="34" charset="0"/>
                        </a:rPr>
                        <a:t> 4 weeks)</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7.1%</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(b/a)</a:t>
                      </a:r>
                      <a:endParaRPr lang="nl-BE" sz="12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79</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c) Visited</a:t>
                      </a:r>
                      <a:r>
                        <a:rPr lang="en-GB" sz="1200" baseline="0" dirty="0" smtClean="0">
                          <a:latin typeface="Arial" pitchFamily="34" charset="0"/>
                          <a:cs typeface="Arial" pitchFamily="34" charset="0"/>
                        </a:rPr>
                        <a:t> last 6 months</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8.6%</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(c/a)</a:t>
                      </a:r>
                      <a:endParaRPr lang="nl-BE" sz="12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95</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d) Likely to visit again (ever)</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8.1%</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(d/a)</a:t>
                      </a:r>
                      <a:endParaRPr lang="nl-BE" sz="12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90</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e) Very Likely to visit again</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5.4%</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(e/a)</a:t>
                      </a:r>
                      <a:endParaRPr lang="nl-BE" sz="12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61</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f) Recommend </a:t>
                      </a:r>
                      <a:endParaRPr lang="nl-BE" sz="12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6.6%</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(f/a)</a:t>
                      </a:r>
                      <a:endParaRPr lang="nl-BE" sz="12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73</a:t>
                      </a:r>
                      <a:endParaRPr lang="nl-BE" sz="1400" b="1" i="1" dirty="0">
                        <a:latin typeface="Arial" pitchFamily="34" charset="0"/>
                        <a:cs typeface="Arial" pitchFamily="34" charset="0"/>
                      </a:endParaRPr>
                    </a:p>
                  </a:txBody>
                  <a:tcPr/>
                </a:tc>
              </a:tr>
            </a:tbl>
          </a:graphicData>
        </a:graphic>
      </p:graphicFrame>
      <p:sp>
        <p:nvSpPr>
          <p:cNvPr id="11" name="Rectangle 7"/>
          <p:cNvSpPr/>
          <p:nvPr/>
        </p:nvSpPr>
        <p:spPr>
          <a:xfrm>
            <a:off x="4809624" y="1866008"/>
            <a:ext cx="3950286" cy="4010917"/>
          </a:xfrm>
          <a:custGeom>
            <a:avLst/>
            <a:gdLst>
              <a:gd name="connsiteX0" fmla="*/ 0 w 8220379"/>
              <a:gd name="connsiteY0" fmla="*/ 0 h 1224136"/>
              <a:gd name="connsiteX1" fmla="*/ 8220379 w 8220379"/>
              <a:gd name="connsiteY1" fmla="*/ 0 h 1224136"/>
              <a:gd name="connsiteX2" fmla="*/ 8220379 w 8220379"/>
              <a:gd name="connsiteY2" fmla="*/ 1224136 h 1224136"/>
              <a:gd name="connsiteX3" fmla="*/ 0 w 8220379"/>
              <a:gd name="connsiteY3" fmla="*/ 1224136 h 1224136"/>
              <a:gd name="connsiteX4" fmla="*/ 0 w 8220379"/>
              <a:gd name="connsiteY4" fmla="*/ 0 h 1224136"/>
              <a:gd name="connsiteX0" fmla="*/ 0 w 8487079"/>
              <a:gd name="connsiteY0" fmla="*/ 0 h 1224136"/>
              <a:gd name="connsiteX1" fmla="*/ 8487079 w 8487079"/>
              <a:gd name="connsiteY1" fmla="*/ 9525 h 1224136"/>
              <a:gd name="connsiteX2" fmla="*/ 8220379 w 8487079"/>
              <a:gd name="connsiteY2" fmla="*/ 1224136 h 1224136"/>
              <a:gd name="connsiteX3" fmla="*/ 0 w 8487079"/>
              <a:gd name="connsiteY3" fmla="*/ 1224136 h 1224136"/>
              <a:gd name="connsiteX4" fmla="*/ 0 w 8487079"/>
              <a:gd name="connsiteY4" fmla="*/ 0 h 1224136"/>
              <a:gd name="connsiteX0" fmla="*/ 0 w 8515654"/>
              <a:gd name="connsiteY0" fmla="*/ 200025 h 1214611"/>
              <a:gd name="connsiteX1" fmla="*/ 8515654 w 8515654"/>
              <a:gd name="connsiteY1" fmla="*/ 0 h 1214611"/>
              <a:gd name="connsiteX2" fmla="*/ 8248954 w 8515654"/>
              <a:gd name="connsiteY2" fmla="*/ 1214611 h 1214611"/>
              <a:gd name="connsiteX3" fmla="*/ 28575 w 8515654"/>
              <a:gd name="connsiteY3" fmla="*/ 1214611 h 1214611"/>
              <a:gd name="connsiteX4" fmla="*/ 0 w 8515654"/>
              <a:gd name="connsiteY4" fmla="*/ 200025 h 1214611"/>
              <a:gd name="connsiteX0" fmla="*/ 0 w 8515654"/>
              <a:gd name="connsiteY0" fmla="*/ 200025 h 1309861"/>
              <a:gd name="connsiteX1" fmla="*/ 8515654 w 8515654"/>
              <a:gd name="connsiteY1" fmla="*/ 0 h 1309861"/>
              <a:gd name="connsiteX2" fmla="*/ 8248954 w 8515654"/>
              <a:gd name="connsiteY2" fmla="*/ 1214611 h 1309861"/>
              <a:gd name="connsiteX3" fmla="*/ 133350 w 8515654"/>
              <a:gd name="connsiteY3" fmla="*/ 1309861 h 1309861"/>
              <a:gd name="connsiteX4" fmla="*/ 0 w 8515654"/>
              <a:gd name="connsiteY4" fmla="*/ 200025 h 130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654" h="1309861">
                <a:moveTo>
                  <a:pt x="0" y="200025"/>
                </a:moveTo>
                <a:lnTo>
                  <a:pt x="8515654" y="0"/>
                </a:lnTo>
                <a:lnTo>
                  <a:pt x="8248954" y="1214611"/>
                </a:lnTo>
                <a:lnTo>
                  <a:pt x="133350" y="1309861"/>
                </a:lnTo>
                <a:lnTo>
                  <a:pt x="0" y="200025"/>
                </a:lnTo>
                <a:close/>
              </a:path>
            </a:pathLst>
          </a:cu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GB" sz="2000" b="1" dirty="0" smtClean="0">
                <a:solidFill>
                  <a:prstClr val="white"/>
                </a:solidFill>
                <a:latin typeface="Arial"/>
                <a:cs typeface="Arial" pitchFamily="34" charset="0"/>
              </a:rPr>
              <a:t>Good conversion form awareness to visits</a:t>
            </a:r>
          </a:p>
          <a:p>
            <a:pPr fontAlgn="auto">
              <a:spcBef>
                <a:spcPts val="0"/>
              </a:spcBef>
              <a:spcAft>
                <a:spcPts val="0"/>
              </a:spcAft>
            </a:pPr>
            <a:endParaRPr lang="en-GB" sz="2000" b="1" dirty="0">
              <a:solidFill>
                <a:prstClr val="white"/>
              </a:solidFill>
              <a:latin typeface="Arial"/>
              <a:cs typeface="Arial" pitchFamily="34" charset="0"/>
            </a:endParaRPr>
          </a:p>
          <a:p>
            <a:pPr fontAlgn="auto">
              <a:spcBef>
                <a:spcPts val="0"/>
              </a:spcBef>
              <a:spcAft>
                <a:spcPts val="0"/>
              </a:spcAft>
            </a:pPr>
            <a:r>
              <a:rPr lang="en-GB" sz="2000" b="1" dirty="0" smtClean="0">
                <a:solidFill>
                  <a:prstClr val="white"/>
                </a:solidFill>
                <a:latin typeface="Arial"/>
                <a:cs typeface="Arial" pitchFamily="34" charset="0"/>
              </a:rPr>
              <a:t>Drop off in very likely to visit again (attention to usability)</a:t>
            </a:r>
          </a:p>
          <a:p>
            <a:pPr fontAlgn="auto">
              <a:spcBef>
                <a:spcPts val="0"/>
              </a:spcBef>
              <a:spcAft>
                <a:spcPts val="0"/>
              </a:spcAft>
            </a:pPr>
            <a:endParaRPr lang="en-GB" sz="2000" b="1" dirty="0">
              <a:solidFill>
                <a:prstClr val="white"/>
              </a:solidFill>
              <a:latin typeface="Arial"/>
              <a:cs typeface="Arial" pitchFamily="34" charset="0"/>
            </a:endParaRPr>
          </a:p>
          <a:p>
            <a:pPr fontAlgn="auto">
              <a:spcBef>
                <a:spcPts val="0"/>
              </a:spcBef>
              <a:spcAft>
                <a:spcPts val="0"/>
              </a:spcAft>
            </a:pPr>
            <a:r>
              <a:rPr lang="en-GB" sz="2000" b="1" dirty="0" smtClean="0">
                <a:solidFill>
                  <a:prstClr val="white"/>
                </a:solidFill>
                <a:latin typeface="Arial"/>
                <a:cs typeface="Arial" pitchFamily="34" charset="0"/>
              </a:rPr>
              <a:t>High levels of future recommendation – how to leverage the recommendations</a:t>
            </a:r>
            <a:endParaRPr lang="en-GB" sz="2000" b="1" dirty="0">
              <a:solidFill>
                <a:prstClr val="white"/>
              </a:solidFill>
              <a:latin typeface="Arial"/>
              <a:cs typeface="Arial" pitchFamily="34" charset="0"/>
            </a:endParaRPr>
          </a:p>
        </p:txBody>
      </p:sp>
    </p:spTree>
    <p:extLst>
      <p:ext uri="{BB962C8B-B14F-4D97-AF65-F5344CB8AC3E}">
        <p14:creationId xmlns:p14="http://schemas.microsoft.com/office/powerpoint/2010/main" val="2640495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343525" cy="945349"/>
          </a:xfrm>
        </p:spPr>
        <p:txBody>
          <a:bodyPr/>
          <a:lstStyle/>
          <a:p>
            <a:r>
              <a:rPr lang="en-GB" sz="2800" dirty="0" smtClean="0"/>
              <a:t>Good conversion in Italy and Poland.  Poor in Norway.</a:t>
            </a:r>
            <a:endParaRPr lang="nl-BE" sz="2800"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10" name="Text Placeholder 3"/>
          <p:cNvSpPr txBox="1">
            <a:spLocks/>
          </p:cNvSpPr>
          <p:nvPr/>
        </p:nvSpPr>
        <p:spPr>
          <a:xfrm rot="775276">
            <a:off x="7152653" y="1250304"/>
            <a:ext cx="1946079" cy="403225"/>
          </a:xfrm>
          <a:prstGeom prst="rect">
            <a:avLst/>
          </a:prstGeom>
          <a:noFill/>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2" name="TextBox 11"/>
          <p:cNvSpPr txBox="1"/>
          <p:nvPr/>
        </p:nvSpPr>
        <p:spPr>
          <a:xfrm rot="775276">
            <a:off x="6886283" y="764252"/>
            <a:ext cx="1989328" cy="369332"/>
          </a:xfrm>
          <a:prstGeom prst="rect">
            <a:avLst/>
          </a:prstGeom>
          <a:solidFill>
            <a:srgbClr val="00CCFF"/>
          </a:solidFill>
        </p:spPr>
        <p:txBody>
          <a:bodyPr wrap="square" rtlCol="0">
            <a:spAutoFit/>
          </a:bodyPr>
          <a:lstStyle/>
          <a:p>
            <a:pPr algn="r"/>
            <a:r>
              <a:rPr lang="nl-BE" b="1" dirty="0" smtClean="0">
                <a:solidFill>
                  <a:schemeClr val="bg1"/>
                </a:solidFill>
                <a:latin typeface="Arial Black" pitchFamily="34" charset="0"/>
                <a:cs typeface="Arial" pitchFamily="34" charset="0"/>
              </a:rPr>
              <a:t>Health Check</a:t>
            </a:r>
            <a:endParaRPr lang="nl-BE" b="1" dirty="0">
              <a:solidFill>
                <a:schemeClr val="bg1"/>
              </a:solidFill>
              <a:latin typeface="Arial Black" pitchFamily="34" charset="0"/>
              <a:cs typeface="Arial" pitchFamily="34" charset="0"/>
            </a:endParaRPr>
          </a:p>
        </p:txBody>
      </p:sp>
      <p:sp>
        <p:nvSpPr>
          <p:cNvPr id="13" name="Rectangle 12"/>
          <p:cNvSpPr/>
          <p:nvPr/>
        </p:nvSpPr>
        <p:spPr>
          <a:xfrm rot="548545">
            <a:off x="7126667" y="1186004"/>
            <a:ext cx="1805540"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4" name="TextBox 13"/>
          <p:cNvSpPr txBox="1"/>
          <p:nvPr/>
        </p:nvSpPr>
        <p:spPr>
          <a:xfrm rot="548545">
            <a:off x="7110336" y="1217955"/>
            <a:ext cx="1838205" cy="369332"/>
          </a:xfrm>
          <a:prstGeom prst="rect">
            <a:avLst/>
          </a:prstGeom>
          <a:noFill/>
          <a:ln>
            <a:noFill/>
          </a:ln>
        </p:spPr>
        <p:txBody>
          <a:bodyPr wrap="square" rtlCol="0">
            <a:spAutoFit/>
          </a:bodyPr>
          <a:lstStyle/>
          <a:p>
            <a:pPr algn="r"/>
            <a:r>
              <a:rPr lang="nl-BE" b="1" dirty="0" smtClean="0">
                <a:solidFill>
                  <a:schemeClr val="bg1"/>
                </a:solidFill>
                <a:latin typeface="Arial Black" pitchFamily="34" charset="0"/>
                <a:cs typeface="Arial" pitchFamily="34" charset="0"/>
              </a:rPr>
              <a:t>TOTAL</a:t>
            </a:r>
            <a:endParaRPr lang="nl-BE" b="1" dirty="0">
              <a:solidFill>
                <a:schemeClr val="bg1"/>
              </a:solidFill>
              <a:latin typeface="Arial Black" pitchFamily="34" charset="0"/>
              <a:cs typeface="Arial" pitchFamily="34" charset="0"/>
            </a:endParaRPr>
          </a:p>
        </p:txBody>
      </p:sp>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Content Placeholder 4"/>
          <p:cNvGraphicFramePr>
            <a:graphicFrameLocks noGrp="1"/>
          </p:cNvGraphicFramePr>
          <p:nvPr>
            <p:ph idx="1"/>
            <p:extLst>
              <p:ext uri="{D42A27DB-BD31-4B8C-83A1-F6EECF244321}">
                <p14:modId xmlns:p14="http://schemas.microsoft.com/office/powerpoint/2010/main" val="3611626908"/>
              </p:ext>
            </p:extLst>
          </p:nvPr>
        </p:nvGraphicFramePr>
        <p:xfrm>
          <a:off x="295275" y="1573684"/>
          <a:ext cx="7830419" cy="3992880"/>
        </p:xfrm>
        <a:graphic>
          <a:graphicData uri="http://schemas.openxmlformats.org/drawingml/2006/table">
            <a:tbl>
              <a:tblPr firstRow="1" bandRow="1">
                <a:tableStyleId>{93296810-A885-4BE3-A3E7-6D5BEEA58F35}</a:tableStyleId>
              </a:tblPr>
              <a:tblGrid>
                <a:gridCol w="1895475"/>
                <a:gridCol w="1390650"/>
                <a:gridCol w="1533525"/>
                <a:gridCol w="1444685"/>
                <a:gridCol w="1566084"/>
              </a:tblGrid>
              <a:tr h="309407">
                <a:tc>
                  <a:txBody>
                    <a:bodyPr/>
                    <a:lstStyle/>
                    <a:p>
                      <a:endParaRPr lang="nl-BE" sz="1600" dirty="0">
                        <a:latin typeface="Arial" pitchFamily="34" charset="0"/>
                        <a:cs typeface="Arial" pitchFamily="34" charset="0"/>
                      </a:endParaRPr>
                    </a:p>
                  </a:txBody>
                  <a:tcPr/>
                </a:tc>
                <a:tc>
                  <a:txBody>
                    <a:bodyPr/>
                    <a:lstStyle/>
                    <a:p>
                      <a:r>
                        <a:rPr lang="en-GB" sz="1600" dirty="0" smtClean="0">
                          <a:solidFill>
                            <a:schemeClr val="bg1">
                              <a:lumMod val="65000"/>
                            </a:schemeClr>
                          </a:solidFill>
                          <a:latin typeface="Arial" pitchFamily="34" charset="0"/>
                          <a:cs typeface="Arial" pitchFamily="34" charset="0"/>
                        </a:rPr>
                        <a:t>Total</a:t>
                      </a:r>
                      <a:endParaRPr lang="nl-BE" sz="1600" dirty="0">
                        <a:solidFill>
                          <a:schemeClr val="bg1">
                            <a:lumMod val="65000"/>
                          </a:schemeClr>
                        </a:solidFill>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Italy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Norway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Poland</a:t>
                      </a:r>
                      <a:endParaRPr lang="nl-BE" sz="1600" dirty="0">
                        <a:latin typeface="Arial" pitchFamily="34" charset="0"/>
                        <a:cs typeface="Arial" pitchFamily="34" charset="0"/>
                      </a:endParaRPr>
                    </a:p>
                  </a:txBody>
                  <a:tcPr/>
                </a:tc>
              </a:tr>
              <a:tr h="303848">
                <a:tc>
                  <a:txBody>
                    <a:bodyPr/>
                    <a:lstStyle/>
                    <a:p>
                      <a:pPr marL="0" indent="0">
                        <a:buNone/>
                      </a:pPr>
                      <a:r>
                        <a:rPr lang="en-GB" sz="1200" dirty="0" smtClean="0">
                          <a:latin typeface="Arial" pitchFamily="34" charset="0"/>
                          <a:cs typeface="Arial" pitchFamily="34" charset="0"/>
                        </a:rPr>
                        <a:t>a) Awareness</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9%</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12%</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4%</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a:t>
                      </a:r>
                    </a:p>
                  </a:txBody>
                  <a:tcPr/>
                </a:tc>
              </a:tr>
              <a:tr h="303848">
                <a:tc>
                  <a:txBody>
                    <a:bodyPr/>
                    <a:lstStyle/>
                    <a:p>
                      <a:r>
                        <a:rPr lang="en-GB" sz="1200" dirty="0" smtClean="0">
                          <a:latin typeface="Arial" pitchFamily="34" charset="0"/>
                          <a:cs typeface="Arial" pitchFamily="34" charset="0"/>
                        </a:rPr>
                        <a:t>b) Visited (last</a:t>
                      </a:r>
                      <a:r>
                        <a:rPr lang="en-GB" sz="1200" baseline="0" dirty="0" smtClean="0">
                          <a:latin typeface="Arial" pitchFamily="34" charset="0"/>
                          <a:cs typeface="Arial" pitchFamily="34" charset="0"/>
                        </a:rPr>
                        <a:t> 4 weeks)</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7.1%</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10.4%</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1.3%</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4.0%</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(b/a)</a:t>
                      </a:r>
                      <a:endParaRPr lang="nl-BE" sz="1200" b="1" i="1" dirty="0">
                        <a:latin typeface="Arial" pitchFamily="34" charset="0"/>
                        <a:cs typeface="Arial" pitchFamily="34" charset="0"/>
                      </a:endParaRPr>
                    </a:p>
                  </a:txBody>
                  <a:tcPr/>
                </a:tc>
                <a:tc>
                  <a:txBody>
                    <a:bodyPr/>
                    <a:lstStyle/>
                    <a:p>
                      <a:pPr algn="r"/>
                      <a:r>
                        <a:rPr lang="en-GB" sz="1400" b="1" i="1" dirty="0" smtClean="0">
                          <a:solidFill>
                            <a:schemeClr val="bg1">
                              <a:lumMod val="65000"/>
                            </a:schemeClr>
                          </a:solidFill>
                          <a:latin typeface="Arial" pitchFamily="34" charset="0"/>
                          <a:cs typeface="Arial" pitchFamily="34" charset="0"/>
                        </a:rPr>
                        <a:t>79</a:t>
                      </a:r>
                      <a:endParaRPr lang="nl-BE" sz="1400" b="1" i="1" dirty="0">
                        <a:solidFill>
                          <a:schemeClr val="bg1">
                            <a:lumMod val="65000"/>
                          </a:schemeClr>
                        </a:solidFill>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87</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33</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67</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c) Visited</a:t>
                      </a:r>
                      <a:r>
                        <a:rPr lang="en-GB" sz="1200" baseline="0" dirty="0" smtClean="0">
                          <a:latin typeface="Arial" pitchFamily="34" charset="0"/>
                          <a:cs typeface="Arial" pitchFamily="34" charset="0"/>
                        </a:rPr>
                        <a:t> last 6 months</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8.6%</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11.8%</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3.2%</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5.3%</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(c/a)</a:t>
                      </a:r>
                      <a:endParaRPr lang="nl-BE" sz="1200" b="1" i="1" dirty="0">
                        <a:latin typeface="Arial" pitchFamily="34" charset="0"/>
                        <a:cs typeface="Arial" pitchFamily="34" charset="0"/>
                      </a:endParaRPr>
                    </a:p>
                  </a:txBody>
                  <a:tcPr/>
                </a:tc>
                <a:tc>
                  <a:txBody>
                    <a:bodyPr/>
                    <a:lstStyle/>
                    <a:p>
                      <a:pPr algn="r"/>
                      <a:r>
                        <a:rPr lang="en-GB" sz="1400" b="1" i="1" dirty="0" smtClean="0">
                          <a:solidFill>
                            <a:schemeClr val="bg1">
                              <a:lumMod val="65000"/>
                            </a:schemeClr>
                          </a:solidFill>
                          <a:latin typeface="Arial" pitchFamily="34" charset="0"/>
                          <a:cs typeface="Arial" pitchFamily="34" charset="0"/>
                        </a:rPr>
                        <a:t>95</a:t>
                      </a:r>
                      <a:endParaRPr lang="nl-BE" sz="1400" b="1" i="1" dirty="0">
                        <a:solidFill>
                          <a:schemeClr val="bg1">
                            <a:lumMod val="65000"/>
                          </a:schemeClr>
                        </a:solidFill>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98</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79</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89</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d) Likely to visit again (ever)</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8.1%</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10.7%</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2.9%</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5.5%</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(d/a)</a:t>
                      </a:r>
                      <a:endParaRPr lang="nl-BE" sz="1200" b="1" i="1" dirty="0">
                        <a:latin typeface="Arial" pitchFamily="34" charset="0"/>
                        <a:cs typeface="Arial" pitchFamily="34" charset="0"/>
                      </a:endParaRPr>
                    </a:p>
                  </a:txBody>
                  <a:tcPr/>
                </a:tc>
                <a:tc>
                  <a:txBody>
                    <a:bodyPr/>
                    <a:lstStyle/>
                    <a:p>
                      <a:pPr algn="r"/>
                      <a:r>
                        <a:rPr lang="en-GB" sz="1400" b="1" i="1" dirty="0" smtClean="0">
                          <a:solidFill>
                            <a:schemeClr val="bg1">
                              <a:lumMod val="65000"/>
                            </a:schemeClr>
                          </a:solidFill>
                          <a:latin typeface="Arial" pitchFamily="34" charset="0"/>
                          <a:cs typeface="Arial" pitchFamily="34" charset="0"/>
                        </a:rPr>
                        <a:t>90</a:t>
                      </a:r>
                      <a:endParaRPr lang="nl-BE" sz="1400" b="1" i="1" dirty="0">
                        <a:solidFill>
                          <a:schemeClr val="bg1">
                            <a:lumMod val="65000"/>
                          </a:schemeClr>
                        </a:solidFill>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89</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73</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91</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e) Very Likely to visit again</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5.4%</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7.4%</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1.1%</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3.7%</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(e/a)</a:t>
                      </a:r>
                      <a:endParaRPr lang="nl-BE" sz="1200" b="1" i="1" dirty="0">
                        <a:latin typeface="Arial" pitchFamily="34" charset="0"/>
                        <a:cs typeface="Arial" pitchFamily="34" charset="0"/>
                      </a:endParaRPr>
                    </a:p>
                  </a:txBody>
                  <a:tcPr/>
                </a:tc>
                <a:tc>
                  <a:txBody>
                    <a:bodyPr/>
                    <a:lstStyle/>
                    <a:p>
                      <a:pPr algn="r"/>
                      <a:r>
                        <a:rPr lang="en-GB" sz="1400" b="1" i="1" dirty="0" smtClean="0">
                          <a:solidFill>
                            <a:schemeClr val="bg1">
                              <a:lumMod val="65000"/>
                            </a:schemeClr>
                          </a:solidFill>
                          <a:latin typeface="Arial" pitchFamily="34" charset="0"/>
                          <a:cs typeface="Arial" pitchFamily="34" charset="0"/>
                        </a:rPr>
                        <a:t>61</a:t>
                      </a:r>
                      <a:endParaRPr lang="nl-BE" sz="1400" b="1" i="1" dirty="0">
                        <a:solidFill>
                          <a:schemeClr val="bg1">
                            <a:lumMod val="65000"/>
                          </a:schemeClr>
                        </a:solidFill>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62</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28</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62</a:t>
                      </a:r>
                      <a:endParaRPr lang="nl-BE" sz="1400" b="1" i="1" dirty="0">
                        <a:latin typeface="Arial" pitchFamily="34" charset="0"/>
                        <a:cs typeface="Arial" pitchFamily="34" charset="0"/>
                      </a:endParaRPr>
                    </a:p>
                  </a:txBody>
                  <a:tcPr/>
                </a:tc>
              </a:tr>
              <a:tr h="303848">
                <a:tc>
                  <a:txBody>
                    <a:bodyPr/>
                    <a:lstStyle/>
                    <a:p>
                      <a:r>
                        <a:rPr lang="en-GB" sz="1200" dirty="0" smtClean="0">
                          <a:latin typeface="Arial" pitchFamily="34" charset="0"/>
                          <a:cs typeface="Arial" pitchFamily="34" charset="0"/>
                        </a:rPr>
                        <a:t>f) Recommend </a:t>
                      </a:r>
                      <a:endParaRPr lang="nl-BE" sz="1200" dirty="0">
                        <a:latin typeface="Arial" pitchFamily="34" charset="0"/>
                        <a:cs typeface="Arial" pitchFamily="34" charset="0"/>
                      </a:endParaRPr>
                    </a:p>
                  </a:txBody>
                  <a:tcPr/>
                </a:tc>
                <a:tc>
                  <a:txBody>
                    <a:bodyPr/>
                    <a:lstStyle/>
                    <a:p>
                      <a:r>
                        <a:rPr lang="en-GB" sz="1400" dirty="0" smtClean="0">
                          <a:solidFill>
                            <a:schemeClr val="bg1">
                              <a:lumMod val="65000"/>
                            </a:schemeClr>
                          </a:solidFill>
                          <a:latin typeface="Arial" pitchFamily="34" charset="0"/>
                          <a:cs typeface="Arial" pitchFamily="34" charset="0"/>
                        </a:rPr>
                        <a:t>6.6%</a:t>
                      </a:r>
                      <a:endParaRPr lang="nl-BE" sz="1400" dirty="0">
                        <a:solidFill>
                          <a:schemeClr val="bg1">
                            <a:lumMod val="65000"/>
                          </a:schemeClr>
                        </a:solidFill>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8.5%</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2.2%</a:t>
                      </a:r>
                      <a:endParaRPr lang="nl-BE"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4.7%</a:t>
                      </a:r>
                      <a:endParaRPr lang="nl-BE" sz="1400" dirty="0">
                        <a:latin typeface="Arial" pitchFamily="34" charset="0"/>
                        <a:cs typeface="Arial" pitchFamily="34" charset="0"/>
                      </a:endParaRPr>
                    </a:p>
                  </a:txBody>
                  <a:tcPr/>
                </a:tc>
              </a:tr>
              <a:tr h="303848">
                <a:tc>
                  <a:txBody>
                    <a:bodyPr/>
                    <a:lstStyle/>
                    <a:p>
                      <a:pPr algn="r"/>
                      <a:r>
                        <a:rPr lang="en-GB" sz="1200" b="1" i="1" dirty="0" smtClean="0">
                          <a:latin typeface="Arial" pitchFamily="34" charset="0"/>
                          <a:cs typeface="Arial" pitchFamily="34" charset="0"/>
                        </a:rPr>
                        <a:t>Conversion (f/a)</a:t>
                      </a:r>
                      <a:endParaRPr lang="nl-BE" sz="1200" b="1" i="1" dirty="0">
                        <a:latin typeface="Arial" pitchFamily="34" charset="0"/>
                        <a:cs typeface="Arial" pitchFamily="34" charset="0"/>
                      </a:endParaRPr>
                    </a:p>
                  </a:txBody>
                  <a:tcPr/>
                </a:tc>
                <a:tc>
                  <a:txBody>
                    <a:bodyPr/>
                    <a:lstStyle/>
                    <a:p>
                      <a:pPr algn="r"/>
                      <a:r>
                        <a:rPr lang="en-GB" sz="1400" b="1" i="1" dirty="0" smtClean="0">
                          <a:solidFill>
                            <a:schemeClr val="bg1">
                              <a:lumMod val="65000"/>
                            </a:schemeClr>
                          </a:solidFill>
                          <a:latin typeface="Arial" pitchFamily="34" charset="0"/>
                          <a:cs typeface="Arial" pitchFamily="34" charset="0"/>
                        </a:rPr>
                        <a:t>73</a:t>
                      </a:r>
                      <a:endParaRPr lang="nl-BE" sz="1400" b="1" i="1" dirty="0">
                        <a:solidFill>
                          <a:schemeClr val="bg1">
                            <a:lumMod val="65000"/>
                          </a:schemeClr>
                        </a:solidFill>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71</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55</a:t>
                      </a:r>
                      <a:endParaRPr lang="nl-BE" sz="1400" b="1" i="1" dirty="0">
                        <a:latin typeface="Arial" pitchFamily="34" charset="0"/>
                        <a:cs typeface="Arial" pitchFamily="34" charset="0"/>
                      </a:endParaRPr>
                    </a:p>
                  </a:txBody>
                  <a:tcPr/>
                </a:tc>
                <a:tc>
                  <a:txBody>
                    <a:bodyPr/>
                    <a:lstStyle/>
                    <a:p>
                      <a:pPr algn="r"/>
                      <a:r>
                        <a:rPr lang="en-GB" sz="1400" b="1" i="1" dirty="0" smtClean="0">
                          <a:latin typeface="Arial" pitchFamily="34" charset="0"/>
                          <a:cs typeface="Arial" pitchFamily="34" charset="0"/>
                        </a:rPr>
                        <a:t>79</a:t>
                      </a:r>
                      <a:endParaRPr lang="nl-BE" sz="1400" b="1" i="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63999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igh-Res Stock Photography: Woman jumping on beach at sunset ho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899087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528457" y="232231"/>
            <a:ext cx="4383314" cy="3327515"/>
          </a:xfrm>
          <a:prstGeom prst="roundRect">
            <a:avLst>
              <a:gd name="adj" fmla="val 5635"/>
            </a:avLst>
          </a:prstGeom>
          <a:solidFill>
            <a:schemeClr val="bg1"/>
          </a:solidFill>
          <a:ln>
            <a:noFill/>
          </a:ln>
          <a:effectLst>
            <a:outerShdw blurRad="222250" dir="288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rgbClr val="FFFFFF"/>
              </a:solidFill>
            </a:endParaRPr>
          </a:p>
        </p:txBody>
      </p:sp>
      <p:pic>
        <p:nvPicPr>
          <p:cNvPr id="6" name="Picture 5" descr="shadow.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1371" y="885928"/>
            <a:ext cx="3846285" cy="379588"/>
          </a:xfrm>
          <a:prstGeom prst="rect">
            <a:avLst/>
          </a:prstGeom>
        </p:spPr>
      </p:pic>
      <p:sp>
        <p:nvSpPr>
          <p:cNvPr id="7" name="TextBox 6"/>
          <p:cNvSpPr txBox="1"/>
          <p:nvPr/>
        </p:nvSpPr>
        <p:spPr>
          <a:xfrm>
            <a:off x="4611914" y="1306823"/>
            <a:ext cx="3962400" cy="1975926"/>
          </a:xfrm>
          <a:prstGeom prst="rect">
            <a:avLst/>
          </a:prstGeom>
          <a:noFill/>
        </p:spPr>
        <p:txBody>
          <a:bodyPr wrap="square" rtlCol="0">
            <a:spAutoFit/>
          </a:bodyPr>
          <a:lstStyle/>
          <a:p>
            <a:pPr marL="180000" indent="-285750">
              <a:lnSpc>
                <a:spcPct val="120000"/>
              </a:lnSpc>
              <a:buFont typeface="Arial" pitchFamily="34" charset="0"/>
              <a:buChar char="•"/>
            </a:pPr>
            <a:r>
              <a:rPr lang="en-US" sz="1600" dirty="0" smtClean="0">
                <a:solidFill>
                  <a:srgbClr val="000000"/>
                </a:solidFill>
                <a:cs typeface="Arial"/>
              </a:rPr>
              <a:t>Awareness is currently low</a:t>
            </a:r>
          </a:p>
          <a:p>
            <a:pPr marL="180000" indent="-285750">
              <a:lnSpc>
                <a:spcPct val="120000"/>
              </a:lnSpc>
              <a:buFont typeface="Arial" pitchFamily="34" charset="0"/>
              <a:buChar char="•"/>
            </a:pPr>
            <a:endParaRPr lang="en-US" sz="900" dirty="0" smtClean="0">
              <a:solidFill>
                <a:srgbClr val="000000"/>
              </a:solidFill>
              <a:cs typeface="Arial"/>
            </a:endParaRPr>
          </a:p>
          <a:p>
            <a:pPr marL="180000" indent="-285750">
              <a:lnSpc>
                <a:spcPct val="120000"/>
              </a:lnSpc>
              <a:buFont typeface="Arial" pitchFamily="34" charset="0"/>
              <a:buChar char="•"/>
            </a:pPr>
            <a:r>
              <a:rPr lang="en-US" sz="1600" dirty="0" smtClean="0">
                <a:solidFill>
                  <a:srgbClr val="000000"/>
                </a:solidFill>
                <a:cs typeface="Arial"/>
              </a:rPr>
              <a:t>But conversion (usage) is competitive</a:t>
            </a:r>
          </a:p>
          <a:p>
            <a:pPr marL="180000" indent="-285750">
              <a:lnSpc>
                <a:spcPct val="120000"/>
              </a:lnSpc>
              <a:buFont typeface="Arial" pitchFamily="34" charset="0"/>
              <a:buChar char="•"/>
            </a:pPr>
            <a:endParaRPr lang="en-US" sz="600" dirty="0" smtClean="0">
              <a:solidFill>
                <a:srgbClr val="000000"/>
              </a:solidFill>
              <a:cs typeface="Arial"/>
            </a:endParaRPr>
          </a:p>
          <a:p>
            <a:pPr marL="180000" indent="-285750">
              <a:lnSpc>
                <a:spcPct val="120000"/>
              </a:lnSpc>
              <a:buFont typeface="Arial" pitchFamily="34" charset="0"/>
              <a:buChar char="•"/>
            </a:pPr>
            <a:r>
              <a:rPr lang="en-US" sz="1600" dirty="0" smtClean="0">
                <a:solidFill>
                  <a:srgbClr val="000000"/>
                </a:solidFill>
                <a:cs typeface="Arial"/>
              </a:rPr>
              <a:t>Doesn’t always translate to future usage</a:t>
            </a:r>
          </a:p>
          <a:p>
            <a:pPr>
              <a:lnSpc>
                <a:spcPct val="120000"/>
              </a:lnSpc>
            </a:pPr>
            <a:endParaRPr lang="en-US" sz="1600" dirty="0">
              <a:solidFill>
                <a:srgbClr val="000000"/>
              </a:solidFill>
              <a:cs typeface="Arial"/>
            </a:endParaRPr>
          </a:p>
          <a:p>
            <a:pPr>
              <a:lnSpc>
                <a:spcPct val="120000"/>
              </a:lnSpc>
            </a:pPr>
            <a:r>
              <a:rPr lang="en-US" sz="1050" dirty="0" smtClean="0">
                <a:solidFill>
                  <a:srgbClr val="000000"/>
                </a:solidFill>
                <a:cs typeface="Arial"/>
              </a:rPr>
              <a:t>* P=Position among europeana, Wikipedia, Google Books &amp; Google Art Project i.e. those websites present in all markets</a:t>
            </a:r>
            <a:endParaRPr lang="en-US" sz="1050" dirty="0">
              <a:solidFill>
                <a:srgbClr val="000000"/>
              </a:solidFill>
              <a:cs typeface="Arial"/>
            </a:endParaRPr>
          </a:p>
        </p:txBody>
      </p:sp>
      <p:sp>
        <p:nvSpPr>
          <p:cNvPr id="8" name="TextBox 7"/>
          <p:cNvSpPr txBox="1"/>
          <p:nvPr/>
        </p:nvSpPr>
        <p:spPr>
          <a:xfrm>
            <a:off x="4644009" y="361231"/>
            <a:ext cx="4006506" cy="790345"/>
          </a:xfrm>
          <a:prstGeom prst="rect">
            <a:avLst/>
          </a:prstGeom>
          <a:noFill/>
        </p:spPr>
        <p:txBody>
          <a:bodyPr wrap="square" rtlCol="0">
            <a:spAutoFit/>
          </a:bodyPr>
          <a:lstStyle/>
          <a:p>
            <a:pPr>
              <a:lnSpc>
                <a:spcPct val="80000"/>
              </a:lnSpc>
            </a:pPr>
            <a:r>
              <a:rPr lang="en-US" sz="2800" b="1" dirty="0" smtClean="0">
                <a:solidFill>
                  <a:srgbClr val="F38A00"/>
                </a:solidFill>
                <a:cs typeface="Arial"/>
              </a:rPr>
              <a:t>Challenge to bring users back to the website</a:t>
            </a:r>
            <a:endParaRPr lang="en-US" sz="2800" b="1" dirty="0">
              <a:solidFill>
                <a:srgbClr val="F38A00"/>
              </a:solidFill>
              <a:cs typeface="Arial"/>
            </a:endParaRPr>
          </a:p>
        </p:txBody>
      </p:sp>
      <p:sp>
        <p:nvSpPr>
          <p:cNvPr id="2" name="TextBox 1"/>
          <p:cNvSpPr txBox="1"/>
          <p:nvPr/>
        </p:nvSpPr>
        <p:spPr>
          <a:xfrm>
            <a:off x="8373382" y="1037622"/>
            <a:ext cx="543834" cy="307777"/>
          </a:xfrm>
          <a:prstGeom prst="rect">
            <a:avLst/>
          </a:prstGeom>
          <a:noFill/>
        </p:spPr>
        <p:txBody>
          <a:bodyPr wrap="square" rtlCol="0">
            <a:spAutoFit/>
          </a:bodyPr>
          <a:lstStyle/>
          <a:p>
            <a:pPr algn="ctr"/>
            <a:r>
              <a:rPr lang="en-GB" sz="1400" dirty="0" smtClean="0">
                <a:solidFill>
                  <a:srgbClr val="FF33CC"/>
                </a:solidFill>
              </a:rPr>
              <a:t>P*</a:t>
            </a:r>
            <a:endParaRPr lang="en-GB" sz="1400" dirty="0">
              <a:solidFill>
                <a:srgbClr val="FF33CC"/>
              </a:solidFill>
            </a:endParaRPr>
          </a:p>
        </p:txBody>
      </p:sp>
      <p:sp>
        <p:nvSpPr>
          <p:cNvPr id="9" name="TextBox 8"/>
          <p:cNvSpPr txBox="1"/>
          <p:nvPr/>
        </p:nvSpPr>
        <p:spPr>
          <a:xfrm>
            <a:off x="8373382" y="1380522"/>
            <a:ext cx="543834" cy="307777"/>
          </a:xfrm>
          <a:prstGeom prst="rect">
            <a:avLst/>
          </a:prstGeom>
          <a:noFill/>
        </p:spPr>
        <p:txBody>
          <a:bodyPr wrap="square" rtlCol="0">
            <a:spAutoFit/>
          </a:bodyPr>
          <a:lstStyle/>
          <a:p>
            <a:r>
              <a:rPr lang="en-GB" sz="1400" dirty="0" smtClean="0">
                <a:solidFill>
                  <a:srgbClr val="FF33CC"/>
                </a:solidFill>
              </a:rPr>
              <a:t>4th</a:t>
            </a:r>
            <a:endParaRPr lang="en-GB" sz="1400" dirty="0">
              <a:solidFill>
                <a:srgbClr val="FF33CC"/>
              </a:solidFill>
            </a:endParaRPr>
          </a:p>
        </p:txBody>
      </p:sp>
      <p:sp>
        <p:nvSpPr>
          <p:cNvPr id="10" name="TextBox 9"/>
          <p:cNvSpPr txBox="1"/>
          <p:nvPr/>
        </p:nvSpPr>
        <p:spPr>
          <a:xfrm>
            <a:off x="8373382" y="1780572"/>
            <a:ext cx="543834" cy="307777"/>
          </a:xfrm>
          <a:prstGeom prst="rect">
            <a:avLst/>
          </a:prstGeom>
          <a:noFill/>
        </p:spPr>
        <p:txBody>
          <a:bodyPr wrap="square" rtlCol="0">
            <a:spAutoFit/>
          </a:bodyPr>
          <a:lstStyle/>
          <a:p>
            <a:r>
              <a:rPr lang="en-GB" sz="1400" dirty="0" smtClean="0">
                <a:solidFill>
                  <a:srgbClr val="FF33CC"/>
                </a:solidFill>
              </a:rPr>
              <a:t>2nd</a:t>
            </a:r>
            <a:endParaRPr lang="en-GB" sz="1400" dirty="0">
              <a:solidFill>
                <a:srgbClr val="FF33CC"/>
              </a:solidFill>
            </a:endParaRPr>
          </a:p>
        </p:txBody>
      </p:sp>
      <p:sp>
        <p:nvSpPr>
          <p:cNvPr id="11" name="TextBox 10"/>
          <p:cNvSpPr txBox="1"/>
          <p:nvPr/>
        </p:nvSpPr>
        <p:spPr>
          <a:xfrm>
            <a:off x="8373382" y="2237772"/>
            <a:ext cx="543834" cy="307777"/>
          </a:xfrm>
          <a:prstGeom prst="rect">
            <a:avLst/>
          </a:prstGeom>
          <a:noFill/>
        </p:spPr>
        <p:txBody>
          <a:bodyPr wrap="square" rtlCol="0">
            <a:spAutoFit/>
          </a:bodyPr>
          <a:lstStyle/>
          <a:p>
            <a:r>
              <a:rPr lang="en-GB" sz="1400" dirty="0" smtClean="0">
                <a:solidFill>
                  <a:srgbClr val="FF33CC"/>
                </a:solidFill>
              </a:rPr>
              <a:t>3rd</a:t>
            </a:r>
            <a:endParaRPr lang="en-GB" sz="1400" dirty="0">
              <a:solidFill>
                <a:srgbClr val="FF33CC"/>
              </a:solidFill>
            </a:endParaRPr>
          </a:p>
        </p:txBody>
      </p:sp>
    </p:spTree>
    <p:extLst>
      <p:ext uri="{BB962C8B-B14F-4D97-AF65-F5344CB8AC3E}">
        <p14:creationId xmlns:p14="http://schemas.microsoft.com/office/powerpoint/2010/main" val="11758061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gh-Res Stock Photography: man and woman with speech bubbles on…"/>
          <p:cNvPicPr>
            <a:picLocks noChangeAspect="1" noChangeArrowheads="1"/>
          </p:cNvPicPr>
          <p:nvPr/>
        </p:nvPicPr>
        <p:blipFill rotWithShape="1">
          <a:blip r:embed="rId2">
            <a:extLst>
              <a:ext uri="{28A0092B-C50C-407E-A947-70E740481C1C}">
                <a14:useLocalDpi xmlns:a14="http://schemas.microsoft.com/office/drawing/2010/main" val="0"/>
              </a:ext>
            </a:extLst>
          </a:blip>
          <a:srcRect l="43440" r="8462"/>
          <a:stretch/>
        </p:blipFill>
        <p:spPr bwMode="auto">
          <a:xfrm>
            <a:off x="-638175" y="0"/>
            <a:ext cx="49625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240240"/>
            <a:ext cx="5580184" cy="641350"/>
          </a:xfrm>
        </p:spPr>
        <p:txBody>
          <a:bodyPr/>
          <a:lstStyle/>
          <a:p>
            <a:pPr algn="ctr"/>
            <a:r>
              <a:rPr lang="en-US" dirty="0" smtClean="0"/>
              <a:t>Attitudes towards europeana</a:t>
            </a:r>
          </a:p>
          <a:p>
            <a:pPr lvl="0" algn="ctr"/>
            <a:r>
              <a:rPr lang="en-US" sz="2400" dirty="0"/>
              <a:t>Pre-activation</a:t>
            </a:r>
          </a:p>
          <a:p>
            <a:pPr algn="ctr"/>
            <a:endParaRPr lang="en-US" dirty="0" smtClean="0"/>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2989435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igh-Res Stock Photography: f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220200" cy="6919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3" name="Rectangle 22"/>
          <p:cNvSpPr/>
          <p:nvPr/>
        </p:nvSpPr>
        <p:spPr>
          <a:xfrm rot="548545">
            <a:off x="6975715" y="1134758"/>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24" name="Rectangle 23"/>
          <p:cNvSpPr/>
          <p:nvPr/>
        </p:nvSpPr>
        <p:spPr>
          <a:xfrm rot="775276">
            <a:off x="5772258" y="634316"/>
            <a:ext cx="3108333"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5" name="TextBox 24"/>
          <p:cNvSpPr txBox="1"/>
          <p:nvPr/>
        </p:nvSpPr>
        <p:spPr>
          <a:xfrm rot="548545">
            <a:off x="6925692" y="11432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EUROPEANA</a:t>
            </a:r>
            <a:endParaRPr lang="nl-BE" b="1" dirty="0">
              <a:solidFill>
                <a:schemeClr val="bg1"/>
              </a:solidFill>
              <a:latin typeface="Arial Black" pitchFamily="34" charset="0"/>
              <a:cs typeface="Arial" pitchFamily="34" charset="0"/>
            </a:endParaRPr>
          </a:p>
        </p:txBody>
      </p:sp>
      <p:sp>
        <p:nvSpPr>
          <p:cNvPr id="26" name="TextBox 25"/>
          <p:cNvSpPr txBox="1"/>
          <p:nvPr/>
        </p:nvSpPr>
        <p:spPr>
          <a:xfrm rot="775276">
            <a:off x="5657681" y="634651"/>
            <a:ext cx="3233684"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CURRENT STRENGTHS</a:t>
            </a:r>
            <a:endParaRPr lang="nl-BE" b="1" dirty="0">
              <a:solidFill>
                <a:schemeClr val="bg1"/>
              </a:solidFill>
              <a:latin typeface="Arial Black" pitchFamily="34" charset="0"/>
              <a:cs typeface="Arial" pitchFamily="34" charset="0"/>
            </a:endParaRPr>
          </a:p>
        </p:txBody>
      </p:sp>
      <p:sp>
        <p:nvSpPr>
          <p:cNvPr id="17" name="Rectangle 16"/>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Q12, What </a:t>
            </a:r>
            <a:r>
              <a:rPr lang="en-GB" sz="800" dirty="0">
                <a:latin typeface="Arial" pitchFamily="34" charset="0"/>
                <a:cs typeface="Arial" pitchFamily="34" charset="0"/>
              </a:rPr>
              <a:t>have you heard about Europeana?  Please answer each statement, saying how much you agree or </a:t>
            </a:r>
            <a:r>
              <a:rPr lang="en-GB" sz="800" dirty="0" smtClean="0">
                <a:latin typeface="Arial" pitchFamily="34" charset="0"/>
                <a:cs typeface="Arial" pitchFamily="34" charset="0"/>
              </a:rPr>
              <a:t>disagree</a:t>
            </a:r>
          </a:p>
          <a:p>
            <a:r>
              <a:rPr lang="en-GB" sz="800" dirty="0">
                <a:latin typeface="Arial" pitchFamily="34" charset="0"/>
                <a:cs typeface="Arial" pitchFamily="34" charset="0"/>
              </a:rPr>
              <a:t>Base: All aware of europeana n=118; Italy n=65; Norway n=18; Poland n=35</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36" name="Picture 35" descr="Travel&amp;Leisure.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37" name="Picture 36" descr="InSitesConsult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8" name="Rounded Rectangle 7"/>
          <p:cNvSpPr/>
          <p:nvPr/>
        </p:nvSpPr>
        <p:spPr>
          <a:xfrm>
            <a:off x="620140" y="1866009"/>
            <a:ext cx="2418335" cy="2953642"/>
          </a:xfrm>
          <a:prstGeom prst="roundRect">
            <a:avLst/>
          </a:prstGeom>
          <a:solidFill>
            <a:schemeClr val="bg1">
              <a:lumMod val="85000"/>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292" name="Picture 4" descr="http://static2.bigstockphoto.com/thumbs/2/1/6/small2/6122715.jpg">
            <a:hlinkClick r:id="rId7"/>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19914" y="3131362"/>
            <a:ext cx="999732" cy="1338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753130" y="2024098"/>
            <a:ext cx="2190095" cy="2693045"/>
          </a:xfrm>
          <a:prstGeom prst="rect">
            <a:avLst/>
          </a:prstGeom>
          <a:noFill/>
        </p:spPr>
        <p:txBody>
          <a:bodyPr wrap="square" rtlCol="0">
            <a:spAutoFit/>
          </a:bodyPr>
          <a:lstStyle/>
          <a:p>
            <a:pPr algn="ctr"/>
            <a:r>
              <a:rPr lang="en-GB" sz="2400" b="1" i="1" dirty="0" smtClean="0">
                <a:solidFill>
                  <a:schemeClr val="bg1"/>
                </a:solidFill>
                <a:latin typeface="Arial" pitchFamily="34" charset="0"/>
                <a:cs typeface="Arial" pitchFamily="34" charset="0"/>
              </a:rPr>
              <a:t>44% </a:t>
            </a:r>
          </a:p>
          <a:p>
            <a:pPr algn="ctr"/>
            <a:r>
              <a:rPr lang="en-GB" sz="1100" i="1" dirty="0" smtClean="0">
                <a:latin typeface="Arial" pitchFamily="34" charset="0"/>
                <a:cs typeface="Arial" pitchFamily="34" charset="0"/>
              </a:rPr>
              <a:t>….a </a:t>
            </a:r>
            <a:r>
              <a:rPr lang="en-GB" sz="1100" i="1" dirty="0">
                <a:latin typeface="Arial" pitchFamily="34" charset="0"/>
                <a:cs typeface="Arial" pitchFamily="34" charset="0"/>
              </a:rPr>
              <a:t>site where you can access millions of books, films, paintings and museum objects</a:t>
            </a:r>
          </a:p>
          <a:p>
            <a:pPr algn="ctr"/>
            <a:endParaRPr lang="en-GB" sz="1400" b="1" i="1" dirty="0" smtClean="0">
              <a:solidFill>
                <a:schemeClr val="bg1"/>
              </a:solidFill>
              <a:latin typeface="Arial" pitchFamily="34" charset="0"/>
              <a:cs typeface="Arial" pitchFamily="34" charset="0"/>
            </a:endParaRPr>
          </a:p>
          <a:p>
            <a:pPr algn="ctr"/>
            <a:endParaRPr lang="en-GB" sz="1400" b="1" i="1" dirty="0">
              <a:solidFill>
                <a:schemeClr val="bg1"/>
              </a:solidFill>
              <a:latin typeface="Arial" pitchFamily="34" charset="0"/>
              <a:cs typeface="Arial" pitchFamily="34" charset="0"/>
            </a:endParaRPr>
          </a:p>
          <a:p>
            <a:pPr algn="ctr"/>
            <a:endParaRPr lang="en-GB" sz="1400" b="1" i="1" dirty="0" smtClean="0">
              <a:solidFill>
                <a:schemeClr val="bg1"/>
              </a:solidFill>
              <a:latin typeface="Arial" pitchFamily="34" charset="0"/>
              <a:cs typeface="Arial" pitchFamily="34" charset="0"/>
            </a:endParaRPr>
          </a:p>
          <a:p>
            <a:pPr algn="ctr"/>
            <a:endParaRPr lang="en-GB" sz="1400" b="1" i="1" dirty="0">
              <a:solidFill>
                <a:schemeClr val="bg1"/>
              </a:solidFill>
              <a:latin typeface="Arial" pitchFamily="34" charset="0"/>
              <a:cs typeface="Arial" pitchFamily="34" charset="0"/>
            </a:endParaRPr>
          </a:p>
          <a:p>
            <a:pPr algn="ctr"/>
            <a:endParaRPr lang="en-GB" sz="1400" b="1" i="1" dirty="0" smtClean="0">
              <a:solidFill>
                <a:schemeClr val="bg1"/>
              </a:solidFill>
              <a:latin typeface="Arial" pitchFamily="34" charset="0"/>
              <a:cs typeface="Arial" pitchFamily="34" charset="0"/>
            </a:endParaRPr>
          </a:p>
          <a:p>
            <a:pPr algn="ctr"/>
            <a:endParaRPr lang="en-GB" sz="1400" b="1" i="1" dirty="0">
              <a:solidFill>
                <a:schemeClr val="bg1"/>
              </a:solidFill>
              <a:latin typeface="Arial" pitchFamily="34" charset="0"/>
              <a:cs typeface="Arial" pitchFamily="34" charset="0"/>
            </a:endParaRPr>
          </a:p>
          <a:p>
            <a:pPr algn="ctr"/>
            <a:endParaRPr lang="en-GB" sz="1400" b="1" i="1" dirty="0" smtClean="0">
              <a:solidFill>
                <a:schemeClr val="bg1"/>
              </a:solidFill>
              <a:latin typeface="Arial" pitchFamily="34" charset="0"/>
              <a:cs typeface="Arial" pitchFamily="34" charset="0"/>
            </a:endParaRPr>
          </a:p>
          <a:p>
            <a:pPr algn="ctr"/>
            <a:endParaRPr lang="en-GB" sz="1400" b="1" i="1" dirty="0">
              <a:solidFill>
                <a:schemeClr val="bg1"/>
              </a:solidFill>
              <a:latin typeface="Arial" pitchFamily="34" charset="0"/>
              <a:cs typeface="Arial" pitchFamily="34" charset="0"/>
            </a:endParaRPr>
          </a:p>
        </p:txBody>
      </p:sp>
      <p:sp>
        <p:nvSpPr>
          <p:cNvPr id="40" name="Rounded Rectangle 39"/>
          <p:cNvSpPr/>
          <p:nvPr/>
        </p:nvSpPr>
        <p:spPr>
          <a:xfrm>
            <a:off x="3341345" y="1866009"/>
            <a:ext cx="2418335" cy="2953642"/>
          </a:xfrm>
          <a:prstGeom prst="roundRect">
            <a:avLst/>
          </a:prstGeom>
          <a:solidFill>
            <a:schemeClr val="bg1">
              <a:lumMod val="85000"/>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474335" y="2024098"/>
            <a:ext cx="2190095" cy="2693045"/>
          </a:xfrm>
          <a:prstGeom prst="rect">
            <a:avLst/>
          </a:prstGeom>
          <a:noFill/>
        </p:spPr>
        <p:txBody>
          <a:bodyPr wrap="square" rtlCol="0">
            <a:spAutoFit/>
          </a:bodyPr>
          <a:lstStyle/>
          <a:p>
            <a:pPr lvl="0" algn="ctr"/>
            <a:r>
              <a:rPr lang="en-GB" sz="2400" b="1" i="1" dirty="0" smtClean="0">
                <a:solidFill>
                  <a:prstClr val="white"/>
                </a:solidFill>
                <a:latin typeface="Arial" pitchFamily="34" charset="0"/>
                <a:cs typeface="Arial" pitchFamily="34" charset="0"/>
              </a:rPr>
              <a:t>42% </a:t>
            </a:r>
            <a:endParaRPr lang="en-GB" sz="1400" b="1" i="1" dirty="0">
              <a:solidFill>
                <a:prstClr val="white"/>
              </a:solidFill>
              <a:latin typeface="Arial" pitchFamily="34" charset="0"/>
              <a:cs typeface="Arial" pitchFamily="34" charset="0"/>
            </a:endParaRPr>
          </a:p>
          <a:p>
            <a:pPr lvl="0" algn="ctr"/>
            <a:r>
              <a:rPr lang="en-GB" sz="1100" i="1" dirty="0" smtClean="0">
                <a:latin typeface="Arial" pitchFamily="34" charset="0"/>
                <a:cs typeface="Arial" pitchFamily="34" charset="0"/>
              </a:rPr>
              <a:t>…is </a:t>
            </a:r>
            <a:r>
              <a:rPr lang="en-GB" sz="1100" i="1" dirty="0">
                <a:latin typeface="Arial" pitchFamily="34" charset="0"/>
                <a:cs typeface="Arial" pitchFamily="34" charset="0"/>
              </a:rPr>
              <a:t>an authoritative source of cultural information</a:t>
            </a:r>
          </a:p>
          <a:p>
            <a:pPr lvl="0" algn="ctr"/>
            <a:endParaRPr lang="en-GB" sz="11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smtClean="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smtClean="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p:txBody>
      </p:sp>
      <p:sp>
        <p:nvSpPr>
          <p:cNvPr id="43" name="Rounded Rectangle 42"/>
          <p:cNvSpPr/>
          <p:nvPr/>
        </p:nvSpPr>
        <p:spPr>
          <a:xfrm>
            <a:off x="6210806" y="1866009"/>
            <a:ext cx="2418335" cy="2953642"/>
          </a:xfrm>
          <a:prstGeom prst="roundRect">
            <a:avLst/>
          </a:prstGeom>
          <a:solidFill>
            <a:schemeClr val="bg1">
              <a:lumMod val="85000"/>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TextBox 44"/>
          <p:cNvSpPr txBox="1"/>
          <p:nvPr/>
        </p:nvSpPr>
        <p:spPr>
          <a:xfrm>
            <a:off x="6343796" y="2024098"/>
            <a:ext cx="2190095" cy="2708434"/>
          </a:xfrm>
          <a:prstGeom prst="rect">
            <a:avLst/>
          </a:prstGeom>
          <a:noFill/>
        </p:spPr>
        <p:txBody>
          <a:bodyPr wrap="square" rtlCol="0">
            <a:spAutoFit/>
          </a:bodyPr>
          <a:lstStyle/>
          <a:p>
            <a:pPr lvl="0" algn="ctr"/>
            <a:r>
              <a:rPr lang="en-GB" sz="2400" b="1" i="1" dirty="0" smtClean="0">
                <a:solidFill>
                  <a:prstClr val="white"/>
                </a:solidFill>
                <a:latin typeface="Arial" pitchFamily="34" charset="0"/>
                <a:cs typeface="Arial" pitchFamily="34" charset="0"/>
              </a:rPr>
              <a:t>40% </a:t>
            </a:r>
            <a:endParaRPr lang="en-GB" sz="2400" b="1" i="1" dirty="0">
              <a:solidFill>
                <a:prstClr val="white"/>
              </a:solidFill>
              <a:latin typeface="Arial" pitchFamily="34" charset="0"/>
              <a:cs typeface="Arial" pitchFamily="34" charset="0"/>
            </a:endParaRPr>
          </a:p>
          <a:p>
            <a:pPr lvl="0" algn="ctr"/>
            <a:r>
              <a:rPr lang="en-GB" sz="1000" i="1" dirty="0">
                <a:latin typeface="Arial" pitchFamily="34" charset="0"/>
                <a:cs typeface="Arial" pitchFamily="34" charset="0"/>
              </a:rPr>
              <a:t>provides a new way to explore the things I am interested in</a:t>
            </a: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smtClean="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a:p>
            <a:pPr lvl="0" algn="ctr"/>
            <a:endParaRPr lang="en-GB" sz="1400" b="1" i="1" dirty="0">
              <a:solidFill>
                <a:prstClr val="white"/>
              </a:solidFill>
              <a:latin typeface="Arial" pitchFamily="34" charset="0"/>
              <a:cs typeface="Arial" pitchFamily="34" charset="0"/>
            </a:endParaRPr>
          </a:p>
        </p:txBody>
      </p:sp>
      <p:pic>
        <p:nvPicPr>
          <p:cNvPr id="46" name="Picture 8" descr="High-Res Stock Photography: Einstein commemorative t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8583" y="3155210"/>
            <a:ext cx="1401598" cy="932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6" name="Picture 8" descr="High-Res Stock Photography: Man on skis in the Arctic Oce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4637" y="3155210"/>
            <a:ext cx="1538724" cy="1022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10"/>
          <p:cNvSpPr txBox="1"/>
          <p:nvPr/>
        </p:nvSpPr>
        <p:spPr>
          <a:xfrm>
            <a:off x="655086" y="4838700"/>
            <a:ext cx="3640689" cy="261610"/>
          </a:xfrm>
          <a:prstGeom prst="rect">
            <a:avLst/>
          </a:prstGeom>
          <a:noFill/>
        </p:spPr>
        <p:txBody>
          <a:bodyPr wrap="square" rtlCol="0">
            <a:spAutoFit/>
          </a:bodyPr>
          <a:lstStyle/>
          <a:p>
            <a:r>
              <a:rPr lang="en-GB" sz="1050" dirty="0" smtClean="0">
                <a:solidFill>
                  <a:schemeClr val="bg1"/>
                </a:solidFill>
              </a:rPr>
              <a:t>* Top box agreement with statement (totally agree) </a:t>
            </a:r>
            <a:endParaRPr lang="en-GB" sz="1050" dirty="0">
              <a:solidFill>
                <a:schemeClr val="bg1"/>
              </a:solidFill>
            </a:endParaRPr>
          </a:p>
        </p:txBody>
      </p:sp>
      <p:sp>
        <p:nvSpPr>
          <p:cNvPr id="49" name="Rectangle 48"/>
          <p:cNvSpPr/>
          <p:nvPr/>
        </p:nvSpPr>
        <p:spPr>
          <a:xfrm rot="8627">
            <a:off x="3154688" y="5373226"/>
            <a:ext cx="6112235"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50" name="TextBox 49"/>
          <p:cNvSpPr txBox="1"/>
          <p:nvPr/>
        </p:nvSpPr>
        <p:spPr>
          <a:xfrm rot="8627">
            <a:off x="3183192" y="5382193"/>
            <a:ext cx="6882890" cy="369332"/>
          </a:xfrm>
          <a:prstGeom prst="rect">
            <a:avLst/>
          </a:prstGeom>
          <a:noFill/>
        </p:spPr>
        <p:txBody>
          <a:bodyPr wrap="square" rtlCol="0">
            <a:spAutoFit/>
          </a:bodyPr>
          <a:lstStyle/>
          <a:p>
            <a:r>
              <a:rPr lang="nl-BE" b="1" dirty="0" smtClean="0">
                <a:solidFill>
                  <a:schemeClr val="bg1"/>
                </a:solidFill>
                <a:latin typeface="Arial Black" pitchFamily="34" charset="0"/>
                <a:cs typeface="Arial" pitchFamily="34" charset="0"/>
              </a:rPr>
              <a:t>BUT is europeana unique?   23% are unsure... </a:t>
            </a:r>
            <a:endParaRPr lang="nl-BE"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3078144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343525" cy="945349"/>
          </a:xfrm>
        </p:spPr>
        <p:txBody>
          <a:bodyPr/>
          <a:lstStyle/>
          <a:p>
            <a:r>
              <a:rPr lang="en-GB" sz="2000" smtClean="0"/>
              <a:t>Those aware have strong perceptions of europeana.  BUT are unclear what is unique</a:t>
            </a:r>
            <a:endParaRPr lang="en-GB" sz="200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rot="775276">
            <a:off x="6244501" y="683313"/>
            <a:ext cx="2542867"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a:t>
            </a:r>
            <a:endParaRPr lang="nl-BE" b="1" dirty="0">
              <a:solidFill>
                <a:schemeClr val="bg1"/>
              </a:solidFill>
              <a:latin typeface="Arial Black" pitchFamily="34" charset="0"/>
              <a:cs typeface="Arial" pitchFamily="34" charset="0"/>
            </a:endParaRPr>
          </a:p>
        </p:txBody>
      </p:sp>
      <p:sp>
        <p:nvSpPr>
          <p:cNvPr id="2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1" name="Rectangle 20"/>
          <p:cNvSpPr/>
          <p:nvPr/>
        </p:nvSpPr>
        <p:spPr>
          <a:xfrm rot="548545">
            <a:off x="6975715" y="1134758"/>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35" name="Rectangle 34"/>
          <p:cNvSpPr/>
          <p:nvPr/>
        </p:nvSpPr>
        <p:spPr>
          <a:xfrm rot="775276">
            <a:off x="5772258" y="634316"/>
            <a:ext cx="3108333"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6" name="TextBox 35"/>
          <p:cNvSpPr txBox="1"/>
          <p:nvPr/>
        </p:nvSpPr>
        <p:spPr>
          <a:xfrm rot="548545">
            <a:off x="6925692" y="11432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EUROPEANA</a:t>
            </a:r>
            <a:endParaRPr lang="nl-BE" b="1" dirty="0">
              <a:solidFill>
                <a:schemeClr val="bg1"/>
              </a:solidFill>
              <a:latin typeface="Arial Black" pitchFamily="34" charset="0"/>
              <a:cs typeface="Arial" pitchFamily="34" charset="0"/>
            </a:endParaRPr>
          </a:p>
        </p:txBody>
      </p:sp>
      <p:sp>
        <p:nvSpPr>
          <p:cNvPr id="37" name="TextBox 36"/>
          <p:cNvSpPr txBox="1"/>
          <p:nvPr/>
        </p:nvSpPr>
        <p:spPr>
          <a:xfrm rot="775276">
            <a:off x="5657681" y="634651"/>
            <a:ext cx="3233684"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CURRENT STRENGTHS</a:t>
            </a:r>
            <a:endParaRPr lang="nl-BE" b="1" dirty="0">
              <a:solidFill>
                <a:schemeClr val="bg1"/>
              </a:solidFill>
              <a:latin typeface="Arial Black" pitchFamily="34" charset="0"/>
              <a:cs typeface="Arial" pitchFamily="34" charset="0"/>
            </a:endParaRPr>
          </a:p>
        </p:txBody>
      </p:sp>
      <p:sp>
        <p:nvSpPr>
          <p:cNvPr id="38" name="Rectangle 37"/>
          <p:cNvSpPr/>
          <p:nvPr/>
        </p:nvSpPr>
        <p:spPr>
          <a:xfrm>
            <a:off x="171449" y="5771287"/>
            <a:ext cx="7248525" cy="338554"/>
          </a:xfrm>
          <a:prstGeom prst="rect">
            <a:avLst/>
          </a:prstGeom>
        </p:spPr>
        <p:txBody>
          <a:bodyPr wrap="square">
            <a:spAutoFit/>
          </a:bodyPr>
          <a:lstStyle/>
          <a:p>
            <a:r>
              <a:rPr lang="en-GB" sz="800" dirty="0" smtClean="0">
                <a:latin typeface="Arial" pitchFamily="34" charset="0"/>
                <a:cs typeface="Arial" pitchFamily="34" charset="0"/>
              </a:rPr>
              <a:t>Q12, What </a:t>
            </a:r>
            <a:r>
              <a:rPr lang="en-GB" sz="800" dirty="0">
                <a:latin typeface="Arial" pitchFamily="34" charset="0"/>
                <a:cs typeface="Arial" pitchFamily="34" charset="0"/>
              </a:rPr>
              <a:t>have you heard about Europeana?  Please answer each statement, saying how much you agree or </a:t>
            </a:r>
            <a:r>
              <a:rPr lang="en-GB" sz="800" dirty="0" smtClean="0">
                <a:latin typeface="Arial" pitchFamily="34" charset="0"/>
                <a:cs typeface="Arial" pitchFamily="34" charset="0"/>
              </a:rPr>
              <a:t>disagree</a:t>
            </a:r>
          </a:p>
          <a:p>
            <a:r>
              <a:rPr lang="en-GB" sz="800" dirty="0">
                <a:latin typeface="Arial" pitchFamily="34" charset="0"/>
                <a:cs typeface="Arial" pitchFamily="34" charset="0"/>
              </a:rPr>
              <a:t>Base: All aware of europeana n=118; Italy n=65; Norway n=18; Poland n=35</a:t>
            </a:r>
          </a:p>
        </p:txBody>
      </p:sp>
      <p:sp>
        <p:nvSpPr>
          <p:cNvPr id="40" name="Rounded Rectangle 39"/>
          <p:cNvSpPr/>
          <p:nvPr/>
        </p:nvSpPr>
        <p:spPr>
          <a:xfrm>
            <a:off x="5940201" y="1684555"/>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AGREE</a:t>
            </a:r>
          </a:p>
        </p:txBody>
      </p:sp>
      <p:sp>
        <p:nvSpPr>
          <p:cNvPr id="41" name="Rounded Rectangle 40"/>
          <p:cNvSpPr/>
          <p:nvPr/>
        </p:nvSpPr>
        <p:spPr>
          <a:xfrm>
            <a:off x="7197501" y="1684555"/>
            <a:ext cx="1165802"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DISAGREE</a:t>
            </a:r>
          </a:p>
        </p:txBody>
      </p:sp>
      <p:graphicFrame>
        <p:nvGraphicFramePr>
          <p:cNvPr id="42" name="Table 41"/>
          <p:cNvGraphicFramePr>
            <a:graphicFrameLocks noGrp="1"/>
          </p:cNvGraphicFramePr>
          <p:nvPr>
            <p:extLst>
              <p:ext uri="{D42A27DB-BD31-4B8C-83A1-F6EECF244321}">
                <p14:modId xmlns:p14="http://schemas.microsoft.com/office/powerpoint/2010/main" val="2555010149"/>
              </p:ext>
            </p:extLst>
          </p:nvPr>
        </p:nvGraphicFramePr>
        <p:xfrm>
          <a:off x="6273576" y="2305508"/>
          <a:ext cx="2141534" cy="2533192"/>
        </p:xfrm>
        <a:graphic>
          <a:graphicData uri="http://schemas.openxmlformats.org/drawingml/2006/table">
            <a:tbl>
              <a:tblPr firstRow="1" bandRow="1"/>
              <a:tblGrid>
                <a:gridCol w="552450"/>
                <a:gridCol w="666750"/>
                <a:gridCol w="571500"/>
                <a:gridCol w="350834"/>
              </a:tblGrid>
              <a:tr h="409117">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809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72%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809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71%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Rectangle 42"/>
          <p:cNvSpPr/>
          <p:nvPr/>
        </p:nvSpPr>
        <p:spPr>
          <a:xfrm>
            <a:off x="5940201" y="5248275"/>
            <a:ext cx="3203799" cy="711130"/>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spcBef>
                <a:spcPts val="1200"/>
              </a:spcBef>
              <a:defRPr/>
            </a:pPr>
            <a:r>
              <a:rPr lang="nl-BE" sz="1600" b="1" i="1" dirty="0" smtClean="0">
                <a:solidFill>
                  <a:srgbClr val="FFFFFF"/>
                </a:solidFill>
              </a:rPr>
              <a:t>Recommendation, don’t know:</a:t>
            </a:r>
          </a:p>
          <a:p>
            <a:pPr marL="179388">
              <a:spcBef>
                <a:spcPts val="1200"/>
              </a:spcBef>
              <a:defRPr/>
            </a:pPr>
            <a:r>
              <a:rPr lang="en-US" sz="1400" i="1" dirty="0">
                <a:solidFill>
                  <a:srgbClr val="FFFFFF"/>
                </a:solidFill>
                <a:latin typeface="Georgia" pitchFamily="18" charset="0"/>
              </a:rPr>
              <a:t>        </a:t>
            </a:r>
            <a:r>
              <a:rPr lang="en-US" sz="1400" i="1" dirty="0" smtClean="0">
                <a:solidFill>
                  <a:srgbClr val="FFFFFF"/>
                </a:solidFill>
                <a:latin typeface="Georgia" pitchFamily="18" charset="0"/>
              </a:rPr>
              <a:t>3%		       6%		0%</a:t>
            </a:r>
            <a:endParaRPr lang="en-US" sz="1400" i="1" dirty="0">
              <a:solidFill>
                <a:srgbClr val="FFFFFF"/>
              </a:solidFill>
              <a:latin typeface="Georgia" pitchFamily="18" charset="0"/>
            </a:endParaRPr>
          </a:p>
        </p:txBody>
      </p:sp>
      <p:pic>
        <p:nvPicPr>
          <p:cNvPr id="44" name="Picture 6" descr="http://t2.gstatic.com/images?q=tbn:ANd9GcR9gtzk-rOy296F6BSyOS-xU5ejQjeFhY_I6xmm939V-jTm7LLdB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435" y="5630642"/>
            <a:ext cx="363076" cy="22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 name="Picture 2" descr="http://upload.wikimedia.org/wikipedia/en/thumb/0/03/Flag_of_Italy.svg/225px-Flag_of_Italy.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367" y="5630642"/>
            <a:ext cx="350417" cy="233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6" name="Picture 4" descr="http://t0.gstatic.com/images?q=tbn:ANd9GcTDuUqGGaUZPBErDxnQJ8rGUmUWUXSUdcBdsyEKF2xM_ZBFYAcx">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4926" y="5630642"/>
            <a:ext cx="363076" cy="233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6" name="Straight Arrow Connector 5"/>
          <p:cNvCxnSpPr/>
          <p:nvPr/>
        </p:nvCxnSpPr>
        <p:spPr>
          <a:xfrm>
            <a:off x="5769208" y="2686050"/>
            <a:ext cx="466194" cy="2486025"/>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7" name="Chart 46"/>
          <p:cNvGraphicFramePr>
            <a:graphicFrameLocks/>
          </p:cNvGraphicFramePr>
          <p:nvPr>
            <p:extLst>
              <p:ext uri="{D42A27DB-BD31-4B8C-83A1-F6EECF244321}">
                <p14:modId xmlns:p14="http://schemas.microsoft.com/office/powerpoint/2010/main" val="2722774899"/>
              </p:ext>
            </p:extLst>
          </p:nvPr>
        </p:nvGraphicFramePr>
        <p:xfrm>
          <a:off x="215900" y="2228850"/>
          <a:ext cx="5441429" cy="3143250"/>
        </p:xfrm>
        <a:graphic>
          <a:graphicData uri="http://schemas.openxmlformats.org/drawingml/2006/chart">
            <c:chart xmlns:c="http://schemas.openxmlformats.org/drawingml/2006/chart" xmlns:r="http://schemas.openxmlformats.org/officeDocument/2006/relationships" r:id="rId10"/>
          </a:graphicData>
        </a:graphic>
      </p:graphicFrame>
      <p:sp>
        <p:nvSpPr>
          <p:cNvPr id="9" name="TextBox 8"/>
          <p:cNvSpPr txBox="1"/>
          <p:nvPr/>
        </p:nvSpPr>
        <p:spPr>
          <a:xfrm>
            <a:off x="57150" y="2343775"/>
            <a:ext cx="2133600" cy="276999"/>
          </a:xfrm>
          <a:prstGeom prst="rect">
            <a:avLst/>
          </a:prstGeom>
          <a:noFill/>
        </p:spPr>
        <p:txBody>
          <a:bodyPr wrap="square" rtlCol="0">
            <a:spAutoFit/>
          </a:bodyPr>
          <a:lstStyle/>
          <a:p>
            <a:r>
              <a:rPr lang="en-GB" sz="1200" i="1" dirty="0" smtClean="0">
                <a:latin typeface="Arial" pitchFamily="34" charset="0"/>
                <a:cs typeface="Arial" pitchFamily="34" charset="0"/>
              </a:rPr>
              <a:t>Recommendation</a:t>
            </a:r>
            <a:endParaRPr lang="en-GB" sz="1200" i="1" dirty="0">
              <a:latin typeface="Arial" pitchFamily="34" charset="0"/>
              <a:cs typeface="Arial" pitchFamily="34" charset="0"/>
            </a:endParaRPr>
          </a:p>
        </p:txBody>
      </p:sp>
      <p:sp>
        <p:nvSpPr>
          <p:cNvPr id="48" name="TextBox 47"/>
          <p:cNvSpPr txBox="1"/>
          <p:nvPr/>
        </p:nvSpPr>
        <p:spPr>
          <a:xfrm>
            <a:off x="-9525" y="2844310"/>
            <a:ext cx="1533525" cy="461665"/>
          </a:xfrm>
          <a:prstGeom prst="rect">
            <a:avLst/>
          </a:prstGeom>
          <a:noFill/>
        </p:spPr>
        <p:txBody>
          <a:bodyPr wrap="square" rtlCol="0">
            <a:spAutoFit/>
          </a:bodyPr>
          <a:lstStyle/>
          <a:p>
            <a:r>
              <a:rPr lang="en-GB" sz="1200" i="1" dirty="0" smtClean="0">
                <a:latin typeface="Arial" pitchFamily="34" charset="0"/>
                <a:cs typeface="Arial" pitchFamily="34" charset="0"/>
              </a:rPr>
              <a:t>Site with millions of books etc.</a:t>
            </a:r>
            <a:endParaRPr lang="en-GB" sz="1200" i="1" dirty="0">
              <a:latin typeface="Arial" pitchFamily="34" charset="0"/>
              <a:cs typeface="Arial" pitchFamily="34" charset="0"/>
            </a:endParaRPr>
          </a:p>
        </p:txBody>
      </p:sp>
      <p:sp>
        <p:nvSpPr>
          <p:cNvPr id="49" name="TextBox 48"/>
          <p:cNvSpPr txBox="1"/>
          <p:nvPr/>
        </p:nvSpPr>
        <p:spPr>
          <a:xfrm>
            <a:off x="-9525" y="3461112"/>
            <a:ext cx="2133600" cy="276999"/>
          </a:xfrm>
          <a:prstGeom prst="rect">
            <a:avLst/>
          </a:prstGeom>
          <a:noFill/>
        </p:spPr>
        <p:txBody>
          <a:bodyPr wrap="square" rtlCol="0">
            <a:spAutoFit/>
          </a:bodyPr>
          <a:lstStyle/>
          <a:p>
            <a:r>
              <a:rPr lang="en-GB" sz="1200" i="1" dirty="0" smtClean="0">
                <a:latin typeface="Arial" pitchFamily="34" charset="0"/>
                <a:cs typeface="Arial" pitchFamily="34" charset="0"/>
              </a:rPr>
              <a:t>Authoritative source</a:t>
            </a:r>
            <a:endParaRPr lang="en-GB" sz="1200" i="1" dirty="0">
              <a:latin typeface="Arial" pitchFamily="34" charset="0"/>
              <a:cs typeface="Arial" pitchFamily="34" charset="0"/>
            </a:endParaRPr>
          </a:p>
        </p:txBody>
      </p:sp>
      <p:sp>
        <p:nvSpPr>
          <p:cNvPr id="50" name="TextBox 49"/>
          <p:cNvSpPr txBox="1"/>
          <p:nvPr/>
        </p:nvSpPr>
        <p:spPr>
          <a:xfrm>
            <a:off x="0" y="4010688"/>
            <a:ext cx="2133600" cy="276999"/>
          </a:xfrm>
          <a:prstGeom prst="rect">
            <a:avLst/>
          </a:prstGeom>
          <a:noFill/>
        </p:spPr>
        <p:txBody>
          <a:bodyPr wrap="square" rtlCol="0">
            <a:spAutoFit/>
          </a:bodyPr>
          <a:lstStyle/>
          <a:p>
            <a:r>
              <a:rPr lang="en-GB" sz="1200" i="1" dirty="0" smtClean="0">
                <a:latin typeface="Arial" pitchFamily="34" charset="0"/>
                <a:cs typeface="Arial" pitchFamily="34" charset="0"/>
              </a:rPr>
              <a:t>New way to explore</a:t>
            </a:r>
            <a:endParaRPr lang="en-GB" sz="1200" i="1" dirty="0">
              <a:latin typeface="Arial" pitchFamily="34" charset="0"/>
              <a:cs typeface="Arial" pitchFamily="34" charset="0"/>
            </a:endParaRPr>
          </a:p>
        </p:txBody>
      </p:sp>
      <p:sp>
        <p:nvSpPr>
          <p:cNvPr id="51" name="TextBox 50"/>
          <p:cNvSpPr txBox="1"/>
          <p:nvPr/>
        </p:nvSpPr>
        <p:spPr>
          <a:xfrm>
            <a:off x="33336" y="4445215"/>
            <a:ext cx="2133600" cy="461665"/>
          </a:xfrm>
          <a:prstGeom prst="rect">
            <a:avLst/>
          </a:prstGeom>
          <a:noFill/>
        </p:spPr>
        <p:txBody>
          <a:bodyPr wrap="square" rtlCol="0">
            <a:spAutoFit/>
          </a:bodyPr>
          <a:lstStyle/>
          <a:p>
            <a:r>
              <a:rPr lang="en-GB" sz="1200" i="1" dirty="0" smtClean="0">
                <a:latin typeface="Arial" pitchFamily="34" charset="0"/>
                <a:cs typeface="Arial" pitchFamily="34" charset="0"/>
              </a:rPr>
              <a:t>Can get the same somewhere else</a:t>
            </a:r>
            <a:endParaRPr lang="en-GB" sz="1200" i="1" dirty="0">
              <a:latin typeface="Arial" pitchFamily="34" charset="0"/>
              <a:cs typeface="Arial" pitchFamily="34" charset="0"/>
            </a:endParaRPr>
          </a:p>
        </p:txBody>
      </p:sp>
    </p:spTree>
    <p:extLst>
      <p:ext uri="{BB962C8B-B14F-4D97-AF65-F5344CB8AC3E}">
        <p14:creationId xmlns:p14="http://schemas.microsoft.com/office/powerpoint/2010/main" val="932000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22" t="12640" r="28407" b="9381"/>
          <a:stretch/>
        </p:blipFill>
        <p:spPr bwMode="auto">
          <a:xfrm>
            <a:off x="0" y="12558"/>
            <a:ext cx="9144000" cy="677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240240"/>
            <a:ext cx="5580184" cy="641350"/>
          </a:xfrm>
        </p:spPr>
        <p:txBody>
          <a:bodyPr/>
          <a:lstStyle/>
          <a:p>
            <a:pPr algn="ctr"/>
            <a:r>
              <a:rPr lang="en-US" dirty="0"/>
              <a:t>Activation </a:t>
            </a: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3" name="TextBox 2"/>
          <p:cNvSpPr txBox="1"/>
          <p:nvPr/>
        </p:nvSpPr>
        <p:spPr>
          <a:xfrm>
            <a:off x="4086225" y="3533775"/>
            <a:ext cx="4496858" cy="2431435"/>
          </a:xfrm>
          <a:prstGeom prst="rect">
            <a:avLst/>
          </a:prstGeom>
          <a:noFill/>
        </p:spPr>
        <p:txBody>
          <a:bodyPr wrap="square" rtlCol="0">
            <a:spAutoFit/>
          </a:bodyPr>
          <a:lstStyle/>
          <a:p>
            <a:r>
              <a:rPr lang="en-GB" b="1" dirty="0" smtClean="0"/>
              <a:t>Survey directs participants to the webpage of europeana…</a:t>
            </a:r>
          </a:p>
          <a:p>
            <a:endParaRPr lang="en-GB" dirty="0"/>
          </a:p>
          <a:p>
            <a:r>
              <a:rPr lang="en-GB" sz="1400" i="1" dirty="0" smtClean="0"/>
              <a:t>“</a:t>
            </a:r>
            <a:r>
              <a:rPr lang="en-GB" sz="1400" i="1" dirty="0"/>
              <a:t>Please take a few minutes to take a look at the website, and then come back to this window and answer the following short questions. </a:t>
            </a:r>
            <a:r>
              <a:rPr lang="en-GB" sz="1400" i="1" dirty="0" smtClean="0"/>
              <a:t>“</a:t>
            </a:r>
          </a:p>
          <a:p>
            <a:endParaRPr lang="en-GB" sz="1400" i="1" dirty="0"/>
          </a:p>
          <a:p>
            <a:r>
              <a:rPr lang="en-GB" sz="1400" b="1" dirty="0" smtClean="0"/>
              <a:t>Those already aware of europeana also take part in this task.</a:t>
            </a:r>
            <a:endParaRPr lang="en-GB" sz="1400" b="1" dirty="0"/>
          </a:p>
          <a:p>
            <a:endParaRPr lang="en-GB" sz="1400" i="1" dirty="0"/>
          </a:p>
        </p:txBody>
      </p:sp>
    </p:spTree>
    <p:extLst>
      <p:ext uri="{BB962C8B-B14F-4D97-AF65-F5344CB8AC3E}">
        <p14:creationId xmlns:p14="http://schemas.microsoft.com/office/powerpoint/2010/main" val="1191432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ile:POL Books.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a:stretch/>
        </p:blipFill>
        <p:spPr bwMode="auto">
          <a:xfrm>
            <a:off x="0" y="0"/>
            <a:ext cx="4760686" cy="6858000"/>
          </a:xfrm>
          <a:prstGeom prst="rect">
            <a:avLst/>
          </a:prstGeom>
          <a:noFill/>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26411"/>
            <a:ext cx="5580184" cy="641350"/>
          </a:xfrm>
        </p:spPr>
        <p:txBody>
          <a:bodyPr/>
          <a:lstStyle/>
          <a:p>
            <a:pPr algn="ctr"/>
            <a:r>
              <a:rPr lang="nl-BE" dirty="0" smtClean="0"/>
              <a:t>Background &amp; Objectives Overview</a:t>
            </a:r>
            <a:endParaRPr lang="nl-BE" dirty="0"/>
          </a:p>
          <a:p>
            <a:pPr algn="ctr"/>
            <a:endParaRPr lang="nl-BE"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3360328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gh-Res Stock Photography: man and woman with speech bubbles on…"/>
          <p:cNvPicPr>
            <a:picLocks noChangeAspect="1" noChangeArrowheads="1"/>
          </p:cNvPicPr>
          <p:nvPr/>
        </p:nvPicPr>
        <p:blipFill rotWithShape="1">
          <a:blip r:embed="rId2">
            <a:extLst>
              <a:ext uri="{28A0092B-C50C-407E-A947-70E740481C1C}">
                <a14:useLocalDpi xmlns:a14="http://schemas.microsoft.com/office/drawing/2010/main" val="0"/>
              </a:ext>
            </a:extLst>
          </a:blip>
          <a:srcRect l="43440" r="8462"/>
          <a:stretch/>
        </p:blipFill>
        <p:spPr bwMode="auto">
          <a:xfrm>
            <a:off x="-638175" y="0"/>
            <a:ext cx="49625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240240"/>
            <a:ext cx="5580184" cy="641350"/>
          </a:xfrm>
        </p:spPr>
        <p:txBody>
          <a:bodyPr/>
          <a:lstStyle/>
          <a:p>
            <a:pPr algn="ctr"/>
            <a:r>
              <a:rPr lang="en-US" dirty="0" smtClean="0"/>
              <a:t>Attitudes towards europeana</a:t>
            </a:r>
          </a:p>
          <a:p>
            <a:pPr lvl="0" algn="ctr"/>
            <a:r>
              <a:rPr lang="en-US" sz="2400" dirty="0"/>
              <a:t>Post-activation</a:t>
            </a:r>
          </a:p>
          <a:p>
            <a:pPr algn="ctr"/>
            <a:endParaRPr lang="en-US" dirty="0" smtClean="0"/>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9695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51174" cy="945349"/>
          </a:xfrm>
        </p:spPr>
        <p:txBody>
          <a:bodyPr/>
          <a:lstStyle/>
          <a:p>
            <a:r>
              <a:rPr lang="en-GB" sz="2400" smtClean="0"/>
              <a:t>Once shown the site, perceptions are positive.  With same caveat re: uniqueness</a:t>
            </a:r>
            <a:endParaRPr lang="en-GB" sz="240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rot="775276">
            <a:off x="7595147" y="697761"/>
            <a:ext cx="1174902" cy="646331"/>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a:t>
            </a:r>
            <a:endParaRPr lang="nl-BE" b="1" dirty="0">
              <a:solidFill>
                <a:schemeClr val="bg1"/>
              </a:solidFill>
              <a:latin typeface="Arial Black" pitchFamily="34" charset="0"/>
              <a:cs typeface="Arial" pitchFamily="34" charset="0"/>
            </a:endParaRPr>
          </a:p>
        </p:txBody>
      </p:sp>
      <p:sp>
        <p:nvSpPr>
          <p:cNvPr id="2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1" name="Rectangle 20"/>
          <p:cNvSpPr/>
          <p:nvPr/>
        </p:nvSpPr>
        <p:spPr>
          <a:xfrm rot="548545">
            <a:off x="6975715" y="1134758"/>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35" name="Rectangle 34"/>
          <p:cNvSpPr/>
          <p:nvPr/>
        </p:nvSpPr>
        <p:spPr>
          <a:xfrm rot="775276">
            <a:off x="7423251" y="821274"/>
            <a:ext cx="1436169"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6" name="TextBox 35"/>
          <p:cNvSpPr txBox="1"/>
          <p:nvPr/>
        </p:nvSpPr>
        <p:spPr>
          <a:xfrm rot="548545">
            <a:off x="6925692" y="11432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ACTIVATION</a:t>
            </a:r>
            <a:endParaRPr lang="nl-BE" b="1" dirty="0">
              <a:solidFill>
                <a:schemeClr val="bg1"/>
              </a:solidFill>
              <a:latin typeface="Arial Black" pitchFamily="34" charset="0"/>
              <a:cs typeface="Arial" pitchFamily="34" charset="0"/>
            </a:endParaRPr>
          </a:p>
        </p:txBody>
      </p:sp>
      <p:sp>
        <p:nvSpPr>
          <p:cNvPr id="37" name="TextBox 36"/>
          <p:cNvSpPr txBox="1"/>
          <p:nvPr/>
        </p:nvSpPr>
        <p:spPr>
          <a:xfrm rot="775276">
            <a:off x="7299054" y="819623"/>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WEBSITE</a:t>
            </a:r>
            <a:endParaRPr lang="nl-BE" b="1" dirty="0">
              <a:solidFill>
                <a:schemeClr val="bg1"/>
              </a:solidFill>
              <a:latin typeface="Arial Black" pitchFamily="34" charset="0"/>
              <a:cs typeface="Arial" pitchFamily="34" charset="0"/>
            </a:endParaRPr>
          </a:p>
        </p:txBody>
      </p:sp>
      <p:sp>
        <p:nvSpPr>
          <p:cNvPr id="38" name="Rectangle 37"/>
          <p:cNvSpPr/>
          <p:nvPr/>
        </p:nvSpPr>
        <p:spPr>
          <a:xfrm>
            <a:off x="171449" y="5809387"/>
            <a:ext cx="8124826" cy="338554"/>
          </a:xfrm>
          <a:prstGeom prst="rect">
            <a:avLst/>
          </a:prstGeom>
        </p:spPr>
        <p:txBody>
          <a:bodyPr wrap="square">
            <a:spAutoFit/>
          </a:bodyPr>
          <a:lstStyle/>
          <a:p>
            <a:r>
              <a:rPr lang="en-GB" sz="800" dirty="0" smtClean="0">
                <a:latin typeface="Arial" pitchFamily="34" charset="0"/>
                <a:cs typeface="Arial" pitchFamily="34" charset="0"/>
              </a:rPr>
              <a:t>Q13. Now </a:t>
            </a:r>
            <a:r>
              <a:rPr lang="en-GB" sz="800" dirty="0">
                <a:latin typeface="Arial" pitchFamily="34" charset="0"/>
                <a:cs typeface="Arial" pitchFamily="34" charset="0"/>
              </a:rPr>
              <a:t>that you have visited the Europeana website, please take a look at the statements </a:t>
            </a:r>
            <a:r>
              <a:rPr lang="en-GB" sz="800" dirty="0" smtClean="0">
                <a:latin typeface="Arial" pitchFamily="34" charset="0"/>
                <a:cs typeface="Arial" pitchFamily="34" charset="0"/>
              </a:rPr>
              <a:t>below. Please </a:t>
            </a:r>
            <a:r>
              <a:rPr lang="en-GB" sz="800" dirty="0">
                <a:latin typeface="Arial" pitchFamily="34" charset="0"/>
                <a:cs typeface="Arial" pitchFamily="34" charset="0"/>
              </a:rPr>
              <a:t>answer each statement, saying how much you agree or </a:t>
            </a:r>
            <a:r>
              <a:rPr lang="en-GB" sz="800" dirty="0" smtClean="0">
                <a:latin typeface="Arial" pitchFamily="34" charset="0"/>
                <a:cs typeface="Arial" pitchFamily="34" charset="0"/>
              </a:rPr>
              <a:t>disagree</a:t>
            </a:r>
          </a:p>
          <a:p>
            <a:r>
              <a:rPr lang="en-GB" sz="800" dirty="0" smtClean="0">
                <a:latin typeface="Arial" pitchFamily="34" charset="0"/>
                <a:cs typeface="Arial" pitchFamily="34" charset="0"/>
              </a:rPr>
              <a:t>Base: Already aware of europeana n=118; not aware n=1433.</a:t>
            </a:r>
          </a:p>
        </p:txBody>
      </p:sp>
      <p:sp>
        <p:nvSpPr>
          <p:cNvPr id="40" name="Rounded Rectangle 39"/>
          <p:cNvSpPr/>
          <p:nvPr/>
        </p:nvSpPr>
        <p:spPr>
          <a:xfrm>
            <a:off x="1800075" y="1960781"/>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Pre-activation</a:t>
            </a:r>
          </a:p>
          <a:p>
            <a:pPr algn="ctr">
              <a:defRPr/>
            </a:pPr>
            <a:r>
              <a:rPr lang="nl-BE" sz="1200" b="1" dirty="0" smtClean="0">
                <a:solidFill>
                  <a:schemeClr val="tx1"/>
                </a:solidFill>
              </a:rPr>
              <a:t>(already aware)</a:t>
            </a:r>
          </a:p>
        </p:txBody>
      </p:sp>
      <p:graphicFrame>
        <p:nvGraphicFramePr>
          <p:cNvPr id="42" name="Table 41"/>
          <p:cNvGraphicFramePr>
            <a:graphicFrameLocks noGrp="1"/>
          </p:cNvGraphicFramePr>
          <p:nvPr>
            <p:extLst>
              <p:ext uri="{D42A27DB-BD31-4B8C-83A1-F6EECF244321}">
                <p14:modId xmlns:p14="http://schemas.microsoft.com/office/powerpoint/2010/main" val="415585411"/>
              </p:ext>
            </p:extLst>
          </p:nvPr>
        </p:nvGraphicFramePr>
        <p:xfrm>
          <a:off x="1663476" y="2764213"/>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72%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71%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NA</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NA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NA</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NA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39520" y="3678780"/>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Recommendation</a:t>
            </a:r>
            <a:endParaRPr lang="en-GB" sz="1200" i="1" dirty="0">
              <a:latin typeface="Arial" pitchFamily="34" charset="0"/>
              <a:cs typeface="Arial" pitchFamily="34" charset="0"/>
            </a:endParaRPr>
          </a:p>
        </p:txBody>
      </p:sp>
      <p:sp>
        <p:nvSpPr>
          <p:cNvPr id="48" name="TextBox 47"/>
          <p:cNvSpPr txBox="1"/>
          <p:nvPr/>
        </p:nvSpPr>
        <p:spPr>
          <a:xfrm>
            <a:off x="160555" y="2762609"/>
            <a:ext cx="1533525" cy="461665"/>
          </a:xfrm>
          <a:prstGeom prst="rect">
            <a:avLst/>
          </a:prstGeom>
          <a:noFill/>
        </p:spPr>
        <p:txBody>
          <a:bodyPr wrap="square" rtlCol="0">
            <a:spAutoFit/>
          </a:bodyPr>
          <a:lstStyle/>
          <a:p>
            <a:pPr algn="r"/>
            <a:r>
              <a:rPr lang="en-GB" sz="1200" i="1" dirty="0" smtClean="0">
                <a:latin typeface="Arial" pitchFamily="34" charset="0"/>
                <a:cs typeface="Arial" pitchFamily="34" charset="0"/>
              </a:rPr>
              <a:t>Site with millions of books etc.</a:t>
            </a:r>
            <a:endParaRPr lang="en-GB" sz="1200" i="1" dirty="0">
              <a:latin typeface="Arial" pitchFamily="34" charset="0"/>
              <a:cs typeface="Arial" pitchFamily="34" charset="0"/>
            </a:endParaRPr>
          </a:p>
        </p:txBody>
      </p:sp>
      <p:sp>
        <p:nvSpPr>
          <p:cNvPr id="49" name="TextBox 48"/>
          <p:cNvSpPr txBox="1"/>
          <p:nvPr/>
        </p:nvSpPr>
        <p:spPr>
          <a:xfrm>
            <a:off x="-439520" y="4165962"/>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Authoritative source</a:t>
            </a:r>
            <a:endParaRPr lang="en-GB" sz="1200" i="1" dirty="0">
              <a:latin typeface="Arial" pitchFamily="34" charset="0"/>
              <a:cs typeface="Arial" pitchFamily="34" charset="0"/>
            </a:endParaRPr>
          </a:p>
        </p:txBody>
      </p:sp>
      <p:sp>
        <p:nvSpPr>
          <p:cNvPr id="50" name="TextBox 49"/>
          <p:cNvSpPr txBox="1"/>
          <p:nvPr/>
        </p:nvSpPr>
        <p:spPr>
          <a:xfrm>
            <a:off x="-439520" y="3275085"/>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New way to explore</a:t>
            </a:r>
            <a:endParaRPr lang="en-GB" sz="1200" i="1" dirty="0">
              <a:latin typeface="Arial" pitchFamily="34" charset="0"/>
              <a:cs typeface="Arial" pitchFamily="34" charset="0"/>
            </a:endParaRPr>
          </a:p>
        </p:txBody>
      </p:sp>
      <p:sp>
        <p:nvSpPr>
          <p:cNvPr id="51" name="TextBox 50"/>
          <p:cNvSpPr txBox="1"/>
          <p:nvPr/>
        </p:nvSpPr>
        <p:spPr>
          <a:xfrm>
            <a:off x="-439520" y="5354555"/>
            <a:ext cx="2133600" cy="461665"/>
          </a:xfrm>
          <a:prstGeom prst="rect">
            <a:avLst/>
          </a:prstGeom>
          <a:noFill/>
        </p:spPr>
        <p:txBody>
          <a:bodyPr wrap="square" rtlCol="0">
            <a:spAutoFit/>
          </a:bodyPr>
          <a:lstStyle/>
          <a:p>
            <a:pPr algn="r"/>
            <a:r>
              <a:rPr lang="en-GB" sz="1200" b="1" i="1" dirty="0" smtClean="0">
                <a:solidFill>
                  <a:srgbClr val="C00000"/>
                </a:solidFill>
                <a:latin typeface="Arial" pitchFamily="34" charset="0"/>
                <a:cs typeface="Arial" pitchFamily="34" charset="0"/>
              </a:rPr>
              <a:t>Can get the same somewhere else</a:t>
            </a:r>
            <a:endParaRPr lang="en-GB" sz="1200" b="1" i="1" dirty="0">
              <a:solidFill>
                <a:srgbClr val="C00000"/>
              </a:solidFill>
              <a:latin typeface="Arial" pitchFamily="34" charset="0"/>
              <a:cs typeface="Arial" pitchFamily="34" charset="0"/>
            </a:endParaRPr>
          </a:p>
        </p:txBody>
      </p:sp>
      <p:sp>
        <p:nvSpPr>
          <p:cNvPr id="27" name="Rounded Rectangle 26"/>
          <p:cNvSpPr/>
          <p:nvPr/>
        </p:nvSpPr>
        <p:spPr>
          <a:xfrm>
            <a:off x="1571475"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29" name="Rounded Rectangle 28"/>
          <p:cNvSpPr/>
          <p:nvPr/>
        </p:nvSpPr>
        <p:spPr>
          <a:xfrm>
            <a:off x="2543025"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31" name="Rounded Rectangle 30"/>
          <p:cNvSpPr/>
          <p:nvPr/>
        </p:nvSpPr>
        <p:spPr>
          <a:xfrm>
            <a:off x="3819375" y="1951256"/>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(already aware)</a:t>
            </a:r>
          </a:p>
        </p:txBody>
      </p:sp>
      <p:sp>
        <p:nvSpPr>
          <p:cNvPr id="32" name="Rounded Rectangle 31"/>
          <p:cNvSpPr/>
          <p:nvPr/>
        </p:nvSpPr>
        <p:spPr>
          <a:xfrm>
            <a:off x="5648175" y="1951256"/>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(NOT aware)</a:t>
            </a:r>
          </a:p>
        </p:txBody>
      </p:sp>
      <p:sp>
        <p:nvSpPr>
          <p:cNvPr id="33" name="Rounded Rectangle 32"/>
          <p:cNvSpPr/>
          <p:nvPr/>
        </p:nvSpPr>
        <p:spPr>
          <a:xfrm>
            <a:off x="3534911"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34" name="Rounded Rectangle 33"/>
          <p:cNvSpPr/>
          <p:nvPr/>
        </p:nvSpPr>
        <p:spPr>
          <a:xfrm>
            <a:off x="4506461"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39" name="Rounded Rectangle 38"/>
          <p:cNvSpPr/>
          <p:nvPr/>
        </p:nvSpPr>
        <p:spPr>
          <a:xfrm>
            <a:off x="5403752"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52" name="Rounded Rectangle 51"/>
          <p:cNvSpPr/>
          <p:nvPr/>
        </p:nvSpPr>
        <p:spPr>
          <a:xfrm>
            <a:off x="6375302"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59" name="TextBox 58"/>
          <p:cNvSpPr txBox="1"/>
          <p:nvPr/>
        </p:nvSpPr>
        <p:spPr>
          <a:xfrm>
            <a:off x="-439520" y="4566012"/>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Easy to navigate</a:t>
            </a:r>
            <a:endParaRPr lang="en-GB" sz="1200" i="1" dirty="0">
              <a:latin typeface="Arial" pitchFamily="34" charset="0"/>
              <a:cs typeface="Arial" pitchFamily="34" charset="0"/>
            </a:endParaRPr>
          </a:p>
        </p:txBody>
      </p:sp>
      <p:sp>
        <p:nvSpPr>
          <p:cNvPr id="60" name="TextBox 59"/>
          <p:cNvSpPr txBox="1"/>
          <p:nvPr/>
        </p:nvSpPr>
        <p:spPr>
          <a:xfrm>
            <a:off x="802" y="4908912"/>
            <a:ext cx="1693278" cy="461665"/>
          </a:xfrm>
          <a:prstGeom prst="rect">
            <a:avLst/>
          </a:prstGeom>
          <a:noFill/>
        </p:spPr>
        <p:txBody>
          <a:bodyPr wrap="square" rtlCol="0">
            <a:spAutoFit/>
          </a:bodyPr>
          <a:lstStyle/>
          <a:p>
            <a:pPr algn="r"/>
            <a:r>
              <a:rPr lang="en-GB" sz="1200" i="1" dirty="0" smtClean="0">
                <a:latin typeface="Arial" pitchFamily="34" charset="0"/>
                <a:cs typeface="Arial" pitchFamily="34" charset="0"/>
              </a:rPr>
              <a:t>Find most things I wanted</a:t>
            </a:r>
            <a:endParaRPr lang="en-GB" sz="1200" i="1" dirty="0">
              <a:latin typeface="Arial" pitchFamily="34" charset="0"/>
              <a:cs typeface="Arial"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077771410"/>
              </p:ext>
            </p:extLst>
          </p:nvPr>
        </p:nvGraphicFramePr>
        <p:xfrm>
          <a:off x="3644676"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73%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72%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71%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71%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189727398"/>
              </p:ext>
            </p:extLst>
          </p:nvPr>
        </p:nvGraphicFramePr>
        <p:xfrm>
          <a:off x="5511576"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61%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3" name="Rounded Rectangle 62"/>
          <p:cNvSpPr/>
          <p:nvPr/>
        </p:nvSpPr>
        <p:spPr>
          <a:xfrm>
            <a:off x="7343625" y="2168697"/>
            <a:ext cx="1314953" cy="226966"/>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Difference  %</a:t>
            </a:r>
          </a:p>
        </p:txBody>
      </p:sp>
      <p:sp>
        <p:nvSpPr>
          <p:cNvPr id="64" name="Rounded Rectangle 63"/>
          <p:cNvSpPr/>
          <p:nvPr/>
        </p:nvSpPr>
        <p:spPr>
          <a:xfrm>
            <a:off x="7242077"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65" name="Rounded Rectangle 64"/>
          <p:cNvSpPr/>
          <p:nvPr/>
        </p:nvSpPr>
        <p:spPr>
          <a:xfrm>
            <a:off x="8213627"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graphicFrame>
        <p:nvGraphicFramePr>
          <p:cNvPr id="66" name="Table 65"/>
          <p:cNvGraphicFramePr>
            <a:graphicFrameLocks noGrp="1"/>
          </p:cNvGraphicFramePr>
          <p:nvPr>
            <p:extLst>
              <p:ext uri="{D42A27DB-BD31-4B8C-83A1-F6EECF244321}">
                <p14:modId xmlns:p14="http://schemas.microsoft.com/office/powerpoint/2010/main" val="1432011446"/>
              </p:ext>
            </p:extLst>
          </p:nvPr>
        </p:nvGraphicFramePr>
        <p:xfrm>
          <a:off x="7303730"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-12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-11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-16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7" name="TextBox 66"/>
          <p:cNvSpPr txBox="1"/>
          <p:nvPr/>
        </p:nvSpPr>
        <p:spPr>
          <a:xfrm>
            <a:off x="457200" y="2115661"/>
            <a:ext cx="1175021" cy="276999"/>
          </a:xfrm>
          <a:prstGeom prst="rect">
            <a:avLst/>
          </a:prstGeom>
          <a:noFill/>
        </p:spPr>
        <p:txBody>
          <a:bodyPr wrap="square" rtlCol="0">
            <a:spAutoFit/>
          </a:bodyPr>
          <a:lstStyle/>
          <a:p>
            <a:pPr algn="ctr"/>
            <a:r>
              <a:rPr lang="en-GB" sz="1200" dirty="0" smtClean="0">
                <a:solidFill>
                  <a:srgbClr val="00CCFF"/>
                </a:solidFill>
              </a:rPr>
              <a:t>TOTAL SAMPLE</a:t>
            </a:r>
            <a:endParaRPr lang="en-GB" sz="1200" dirty="0">
              <a:solidFill>
                <a:srgbClr val="00CCFF"/>
              </a:solidFill>
            </a:endParaRPr>
          </a:p>
        </p:txBody>
      </p:sp>
    </p:spTree>
    <p:extLst>
      <p:ext uri="{BB962C8B-B14F-4D97-AF65-F5344CB8AC3E}">
        <p14:creationId xmlns:p14="http://schemas.microsoft.com/office/powerpoint/2010/main" val="3693526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38850" cy="945349"/>
          </a:xfrm>
        </p:spPr>
        <p:txBody>
          <a:bodyPr/>
          <a:lstStyle/>
          <a:p>
            <a:r>
              <a:rPr lang="en-GB" sz="2800" smtClean="0"/>
              <a:t>Much work to be done in Norway to enthuse potential users</a:t>
            </a:r>
            <a:endParaRPr lang="en-GB" sz="280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rot="775276">
            <a:off x="7595147" y="697761"/>
            <a:ext cx="1174902" cy="646331"/>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a:t>
            </a:r>
            <a:endParaRPr lang="nl-BE" b="1" dirty="0">
              <a:solidFill>
                <a:schemeClr val="bg1"/>
              </a:solidFill>
              <a:latin typeface="Arial Black" pitchFamily="34" charset="0"/>
              <a:cs typeface="Arial" pitchFamily="34" charset="0"/>
            </a:endParaRPr>
          </a:p>
        </p:txBody>
      </p:sp>
      <p:sp>
        <p:nvSpPr>
          <p:cNvPr id="2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1" name="Rectangle 20"/>
          <p:cNvSpPr/>
          <p:nvPr/>
        </p:nvSpPr>
        <p:spPr>
          <a:xfrm rot="548545">
            <a:off x="6975715" y="1134758"/>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35" name="Rectangle 34"/>
          <p:cNvSpPr/>
          <p:nvPr/>
        </p:nvSpPr>
        <p:spPr>
          <a:xfrm rot="775276">
            <a:off x="7423251" y="821274"/>
            <a:ext cx="1436169"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6" name="TextBox 35"/>
          <p:cNvSpPr txBox="1"/>
          <p:nvPr/>
        </p:nvSpPr>
        <p:spPr>
          <a:xfrm rot="548545">
            <a:off x="6925692" y="11432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ACTIVATION</a:t>
            </a:r>
            <a:endParaRPr lang="nl-BE" b="1" dirty="0">
              <a:solidFill>
                <a:schemeClr val="bg1"/>
              </a:solidFill>
              <a:latin typeface="Arial Black" pitchFamily="34" charset="0"/>
              <a:cs typeface="Arial" pitchFamily="34" charset="0"/>
            </a:endParaRPr>
          </a:p>
        </p:txBody>
      </p:sp>
      <p:sp>
        <p:nvSpPr>
          <p:cNvPr id="37" name="TextBox 36"/>
          <p:cNvSpPr txBox="1"/>
          <p:nvPr/>
        </p:nvSpPr>
        <p:spPr>
          <a:xfrm rot="775276">
            <a:off x="7299054" y="819623"/>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WEBSITE</a:t>
            </a:r>
            <a:endParaRPr lang="nl-BE" b="1" dirty="0">
              <a:solidFill>
                <a:schemeClr val="bg1"/>
              </a:solidFill>
              <a:latin typeface="Arial Black" pitchFamily="34" charset="0"/>
              <a:cs typeface="Arial" pitchFamily="34" charset="0"/>
            </a:endParaRPr>
          </a:p>
        </p:txBody>
      </p:sp>
      <p:sp>
        <p:nvSpPr>
          <p:cNvPr id="38" name="Rectangle 37"/>
          <p:cNvSpPr/>
          <p:nvPr/>
        </p:nvSpPr>
        <p:spPr>
          <a:xfrm>
            <a:off x="171449" y="5809387"/>
            <a:ext cx="8124826" cy="338554"/>
          </a:xfrm>
          <a:prstGeom prst="rect">
            <a:avLst/>
          </a:prstGeom>
        </p:spPr>
        <p:txBody>
          <a:bodyPr wrap="square">
            <a:spAutoFit/>
          </a:bodyPr>
          <a:lstStyle/>
          <a:p>
            <a:r>
              <a:rPr lang="en-GB" sz="800" dirty="0" smtClean="0">
                <a:latin typeface="Arial" pitchFamily="34" charset="0"/>
                <a:cs typeface="Arial" pitchFamily="34" charset="0"/>
              </a:rPr>
              <a:t>Q13. Now </a:t>
            </a:r>
            <a:r>
              <a:rPr lang="en-GB" sz="800" dirty="0">
                <a:latin typeface="Arial" pitchFamily="34" charset="0"/>
                <a:cs typeface="Arial" pitchFamily="34" charset="0"/>
              </a:rPr>
              <a:t>that you have visited the Europeana website, please take a look at the statements </a:t>
            </a:r>
            <a:r>
              <a:rPr lang="en-GB" sz="800" dirty="0" smtClean="0">
                <a:latin typeface="Arial" pitchFamily="34" charset="0"/>
                <a:cs typeface="Arial" pitchFamily="34" charset="0"/>
              </a:rPr>
              <a:t>below. Please </a:t>
            </a:r>
            <a:r>
              <a:rPr lang="en-GB" sz="800" dirty="0">
                <a:latin typeface="Arial" pitchFamily="34" charset="0"/>
                <a:cs typeface="Arial" pitchFamily="34" charset="0"/>
              </a:rPr>
              <a:t>answer each statement, saying how much you agree or </a:t>
            </a:r>
            <a:r>
              <a:rPr lang="en-GB" sz="800" dirty="0" smtClean="0">
                <a:latin typeface="Arial" pitchFamily="34" charset="0"/>
                <a:cs typeface="Arial" pitchFamily="34" charset="0"/>
              </a:rPr>
              <a:t>disagree</a:t>
            </a:r>
          </a:p>
          <a:p>
            <a:r>
              <a:rPr lang="en-GB" sz="800" dirty="0" smtClean="0">
                <a:latin typeface="Arial" pitchFamily="34" charset="0"/>
                <a:cs typeface="Arial" pitchFamily="34" charset="0"/>
              </a:rPr>
              <a:t>Base: Not aware – Italy n=451; Norway n=487; Poland n=495</a:t>
            </a:r>
          </a:p>
        </p:txBody>
      </p:sp>
      <p:sp>
        <p:nvSpPr>
          <p:cNvPr id="40" name="Rounded Rectangle 39"/>
          <p:cNvSpPr/>
          <p:nvPr/>
        </p:nvSpPr>
        <p:spPr>
          <a:xfrm>
            <a:off x="1800075" y="1960781"/>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a:solidFill>
                  <a:schemeClr val="tx1"/>
                </a:solidFill>
              </a:rPr>
              <a:t>Post-activation</a:t>
            </a:r>
          </a:p>
          <a:p>
            <a:pPr algn="ctr">
              <a:defRPr/>
            </a:pPr>
            <a:r>
              <a:rPr lang="nl-BE" sz="1200" b="1" dirty="0">
                <a:solidFill>
                  <a:schemeClr val="tx1"/>
                </a:solidFill>
              </a:rPr>
              <a:t>(NOT aware)</a:t>
            </a:r>
          </a:p>
        </p:txBody>
      </p:sp>
      <p:sp>
        <p:nvSpPr>
          <p:cNvPr id="9" name="TextBox 8"/>
          <p:cNvSpPr txBox="1"/>
          <p:nvPr/>
        </p:nvSpPr>
        <p:spPr>
          <a:xfrm>
            <a:off x="-439520" y="3678780"/>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Recommendation</a:t>
            </a:r>
            <a:endParaRPr lang="en-GB" sz="1200" i="1" dirty="0">
              <a:latin typeface="Arial" pitchFamily="34" charset="0"/>
              <a:cs typeface="Arial" pitchFamily="34" charset="0"/>
            </a:endParaRPr>
          </a:p>
        </p:txBody>
      </p:sp>
      <p:sp>
        <p:nvSpPr>
          <p:cNvPr id="48" name="TextBox 47"/>
          <p:cNvSpPr txBox="1"/>
          <p:nvPr/>
        </p:nvSpPr>
        <p:spPr>
          <a:xfrm>
            <a:off x="160555" y="2762609"/>
            <a:ext cx="1533525" cy="461665"/>
          </a:xfrm>
          <a:prstGeom prst="rect">
            <a:avLst/>
          </a:prstGeom>
          <a:noFill/>
        </p:spPr>
        <p:txBody>
          <a:bodyPr wrap="square" rtlCol="0">
            <a:spAutoFit/>
          </a:bodyPr>
          <a:lstStyle/>
          <a:p>
            <a:pPr algn="r"/>
            <a:r>
              <a:rPr lang="en-GB" sz="1200" i="1" dirty="0" smtClean="0">
                <a:latin typeface="Arial" pitchFamily="34" charset="0"/>
                <a:cs typeface="Arial" pitchFamily="34" charset="0"/>
              </a:rPr>
              <a:t>Site with millions of books etc.</a:t>
            </a:r>
            <a:endParaRPr lang="en-GB" sz="1200" i="1" dirty="0">
              <a:latin typeface="Arial" pitchFamily="34" charset="0"/>
              <a:cs typeface="Arial" pitchFamily="34" charset="0"/>
            </a:endParaRPr>
          </a:p>
        </p:txBody>
      </p:sp>
      <p:sp>
        <p:nvSpPr>
          <p:cNvPr id="49" name="TextBox 48"/>
          <p:cNvSpPr txBox="1"/>
          <p:nvPr/>
        </p:nvSpPr>
        <p:spPr>
          <a:xfrm>
            <a:off x="-439520" y="4165962"/>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Authoritative source</a:t>
            </a:r>
            <a:endParaRPr lang="en-GB" sz="1200" i="1" dirty="0">
              <a:latin typeface="Arial" pitchFamily="34" charset="0"/>
              <a:cs typeface="Arial" pitchFamily="34" charset="0"/>
            </a:endParaRPr>
          </a:p>
        </p:txBody>
      </p:sp>
      <p:sp>
        <p:nvSpPr>
          <p:cNvPr id="50" name="TextBox 49"/>
          <p:cNvSpPr txBox="1"/>
          <p:nvPr/>
        </p:nvSpPr>
        <p:spPr>
          <a:xfrm>
            <a:off x="-439520" y="3275085"/>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New way to explore</a:t>
            </a:r>
            <a:endParaRPr lang="en-GB" sz="1200" i="1" dirty="0">
              <a:latin typeface="Arial" pitchFamily="34" charset="0"/>
              <a:cs typeface="Arial" pitchFamily="34" charset="0"/>
            </a:endParaRPr>
          </a:p>
        </p:txBody>
      </p:sp>
      <p:sp>
        <p:nvSpPr>
          <p:cNvPr id="51" name="TextBox 50"/>
          <p:cNvSpPr txBox="1"/>
          <p:nvPr/>
        </p:nvSpPr>
        <p:spPr>
          <a:xfrm>
            <a:off x="-439520" y="5354555"/>
            <a:ext cx="2133600" cy="461665"/>
          </a:xfrm>
          <a:prstGeom prst="rect">
            <a:avLst/>
          </a:prstGeom>
          <a:noFill/>
        </p:spPr>
        <p:txBody>
          <a:bodyPr wrap="square" rtlCol="0">
            <a:spAutoFit/>
          </a:bodyPr>
          <a:lstStyle/>
          <a:p>
            <a:pPr algn="r"/>
            <a:r>
              <a:rPr lang="en-GB" sz="1200" i="1" dirty="0" smtClean="0">
                <a:latin typeface="Arial" pitchFamily="34" charset="0"/>
                <a:cs typeface="Arial" pitchFamily="34" charset="0"/>
              </a:rPr>
              <a:t>Can get the same somewhere else</a:t>
            </a:r>
            <a:endParaRPr lang="en-GB" sz="1200" i="1" dirty="0">
              <a:latin typeface="Arial" pitchFamily="34" charset="0"/>
              <a:cs typeface="Arial" pitchFamily="34" charset="0"/>
            </a:endParaRPr>
          </a:p>
        </p:txBody>
      </p:sp>
      <p:sp>
        <p:nvSpPr>
          <p:cNvPr id="27" name="Rounded Rectangle 26"/>
          <p:cNvSpPr/>
          <p:nvPr/>
        </p:nvSpPr>
        <p:spPr>
          <a:xfrm>
            <a:off x="1571475"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29" name="Rounded Rectangle 28"/>
          <p:cNvSpPr/>
          <p:nvPr/>
        </p:nvSpPr>
        <p:spPr>
          <a:xfrm>
            <a:off x="2543025"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31" name="Rounded Rectangle 30"/>
          <p:cNvSpPr/>
          <p:nvPr/>
        </p:nvSpPr>
        <p:spPr>
          <a:xfrm>
            <a:off x="3819375" y="1951256"/>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a:solidFill>
                  <a:schemeClr val="tx1"/>
                </a:solidFill>
              </a:rPr>
              <a:t>Post-activation</a:t>
            </a:r>
          </a:p>
          <a:p>
            <a:pPr algn="ctr">
              <a:defRPr/>
            </a:pPr>
            <a:r>
              <a:rPr lang="nl-BE" sz="1200" b="1" dirty="0">
                <a:solidFill>
                  <a:schemeClr val="tx1"/>
                </a:solidFill>
              </a:rPr>
              <a:t>(NOT aware)</a:t>
            </a:r>
          </a:p>
        </p:txBody>
      </p:sp>
      <p:sp>
        <p:nvSpPr>
          <p:cNvPr id="32" name="Rounded Rectangle 31"/>
          <p:cNvSpPr/>
          <p:nvPr/>
        </p:nvSpPr>
        <p:spPr>
          <a:xfrm>
            <a:off x="5648175" y="1951256"/>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(NOT aware)</a:t>
            </a:r>
          </a:p>
        </p:txBody>
      </p:sp>
      <p:sp>
        <p:nvSpPr>
          <p:cNvPr id="33" name="Rounded Rectangle 32"/>
          <p:cNvSpPr/>
          <p:nvPr/>
        </p:nvSpPr>
        <p:spPr>
          <a:xfrm>
            <a:off x="3534911"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34" name="Rounded Rectangle 33"/>
          <p:cNvSpPr/>
          <p:nvPr/>
        </p:nvSpPr>
        <p:spPr>
          <a:xfrm>
            <a:off x="4506461"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39" name="Rounded Rectangle 38"/>
          <p:cNvSpPr/>
          <p:nvPr/>
        </p:nvSpPr>
        <p:spPr>
          <a:xfrm>
            <a:off x="5403752"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52" name="Rounded Rectangle 51"/>
          <p:cNvSpPr/>
          <p:nvPr/>
        </p:nvSpPr>
        <p:spPr>
          <a:xfrm>
            <a:off x="6375302" y="2490912"/>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sp>
        <p:nvSpPr>
          <p:cNvPr id="59" name="TextBox 58"/>
          <p:cNvSpPr txBox="1"/>
          <p:nvPr/>
        </p:nvSpPr>
        <p:spPr>
          <a:xfrm>
            <a:off x="-439520" y="4566012"/>
            <a:ext cx="2133600" cy="276999"/>
          </a:xfrm>
          <a:prstGeom prst="rect">
            <a:avLst/>
          </a:prstGeom>
          <a:noFill/>
        </p:spPr>
        <p:txBody>
          <a:bodyPr wrap="square" rtlCol="0">
            <a:spAutoFit/>
          </a:bodyPr>
          <a:lstStyle/>
          <a:p>
            <a:pPr algn="r"/>
            <a:r>
              <a:rPr lang="en-GB" sz="1200" i="1" dirty="0" smtClean="0">
                <a:latin typeface="Arial" pitchFamily="34" charset="0"/>
                <a:cs typeface="Arial" pitchFamily="34" charset="0"/>
              </a:rPr>
              <a:t>Easy to navigate</a:t>
            </a:r>
            <a:endParaRPr lang="en-GB" sz="1200" i="1" dirty="0">
              <a:latin typeface="Arial" pitchFamily="34" charset="0"/>
              <a:cs typeface="Arial" pitchFamily="34" charset="0"/>
            </a:endParaRPr>
          </a:p>
        </p:txBody>
      </p:sp>
      <p:sp>
        <p:nvSpPr>
          <p:cNvPr id="60" name="TextBox 59"/>
          <p:cNvSpPr txBox="1"/>
          <p:nvPr/>
        </p:nvSpPr>
        <p:spPr>
          <a:xfrm>
            <a:off x="802" y="4908912"/>
            <a:ext cx="1693278" cy="461665"/>
          </a:xfrm>
          <a:prstGeom prst="rect">
            <a:avLst/>
          </a:prstGeom>
          <a:noFill/>
        </p:spPr>
        <p:txBody>
          <a:bodyPr wrap="square" rtlCol="0">
            <a:spAutoFit/>
          </a:bodyPr>
          <a:lstStyle/>
          <a:p>
            <a:pPr algn="r"/>
            <a:r>
              <a:rPr lang="en-GB" sz="1200" i="1" dirty="0" smtClean="0">
                <a:latin typeface="Arial" pitchFamily="34" charset="0"/>
                <a:cs typeface="Arial" pitchFamily="34" charset="0"/>
              </a:rPr>
              <a:t>Find most things I wanted</a:t>
            </a:r>
            <a:endParaRPr lang="en-GB" sz="1200" i="1" dirty="0">
              <a:latin typeface="Arial" pitchFamily="34" charset="0"/>
              <a:cs typeface="Arial"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342294773"/>
              </p:ext>
            </p:extLst>
          </p:nvPr>
        </p:nvGraphicFramePr>
        <p:xfrm>
          <a:off x="3644676"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60%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63%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859259502"/>
              </p:ext>
            </p:extLst>
          </p:nvPr>
        </p:nvGraphicFramePr>
        <p:xfrm>
          <a:off x="5511576"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46%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54%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46%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40%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47%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35%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33%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1" name="Rounded Rectangle 40"/>
          <p:cNvSpPr/>
          <p:nvPr/>
        </p:nvSpPr>
        <p:spPr>
          <a:xfrm>
            <a:off x="7499274" y="1949417"/>
            <a:ext cx="1314953" cy="453932"/>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(NOT aware)</a:t>
            </a:r>
          </a:p>
        </p:txBody>
      </p:sp>
      <p:sp>
        <p:nvSpPr>
          <p:cNvPr id="43" name="Rounded Rectangle 42"/>
          <p:cNvSpPr/>
          <p:nvPr/>
        </p:nvSpPr>
        <p:spPr>
          <a:xfrm>
            <a:off x="7254851" y="2489073"/>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Agree</a:t>
            </a:r>
            <a:endParaRPr kumimoji="0" lang="nl-BE" sz="1200" b="1" i="0" u="none" strike="noStrike" kern="0" cap="none" spc="0" normalizeH="0" baseline="0" noProof="0" dirty="0">
              <a:ln>
                <a:noFill/>
              </a:ln>
              <a:solidFill>
                <a:srgbClr val="00CCFF"/>
              </a:solidFill>
              <a:effectLst/>
              <a:uLnTx/>
              <a:uFillTx/>
            </a:endParaRPr>
          </a:p>
        </p:txBody>
      </p:sp>
      <p:sp>
        <p:nvSpPr>
          <p:cNvPr id="44" name="Rounded Rectangle 43"/>
          <p:cNvSpPr/>
          <p:nvPr/>
        </p:nvSpPr>
        <p:spPr>
          <a:xfrm>
            <a:off x="8226401" y="2489073"/>
            <a:ext cx="763588" cy="21907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CCFF"/>
                </a:solidFill>
              </a:rPr>
              <a:t>Disagree</a:t>
            </a:r>
            <a:endParaRPr kumimoji="0" lang="nl-BE" sz="1200" b="1" i="0" u="none" strike="noStrike" kern="0" cap="none" spc="0" normalizeH="0" baseline="0" noProof="0" dirty="0">
              <a:ln>
                <a:noFill/>
              </a:ln>
              <a:solidFill>
                <a:srgbClr val="00CCFF"/>
              </a:solidFill>
              <a:effectLst/>
              <a:uLnTx/>
              <a:uFillTx/>
            </a:endParaRPr>
          </a:p>
        </p:txBody>
      </p:sp>
      <p:graphicFrame>
        <p:nvGraphicFramePr>
          <p:cNvPr id="45" name="Table 44"/>
          <p:cNvGraphicFramePr>
            <a:graphicFrameLocks noGrp="1"/>
          </p:cNvGraphicFramePr>
          <p:nvPr>
            <p:extLst>
              <p:ext uri="{D42A27DB-BD31-4B8C-83A1-F6EECF244321}">
                <p14:modId xmlns:p14="http://schemas.microsoft.com/office/powerpoint/2010/main" val="1623579259"/>
              </p:ext>
            </p:extLst>
          </p:nvPr>
        </p:nvGraphicFramePr>
        <p:xfrm>
          <a:off x="7362675" y="2752849"/>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63%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66%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63%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6" name="Picture 2" descr="http://upload.wikimedia.org/wikipedia/en/thumb/0/03/Flag_of_Italy.svg/225px-Flag_of_Italy.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3161" y="1471100"/>
            <a:ext cx="564352"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7" name="Picture 4" descr="http://t0.gstatic.com/images?q=tbn:ANd9GcTDuUqGGaUZPBErDxnQJ8rGUmUWUXSUdcBdsyEKF2xM_ZBFYAc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5383" y="1461574"/>
            <a:ext cx="584737" cy="37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3" name="Picture 6" descr="http://t2.gstatic.com/images?q=tbn:ANd9GcR9gtzk-rOy296F6BSyOS-xU5ejQjeFhY_I6xmm939V-jTm7LLdB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1244" y="1471099"/>
            <a:ext cx="584737" cy="36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4" name="TextBox 53"/>
          <p:cNvSpPr txBox="1"/>
          <p:nvPr/>
        </p:nvSpPr>
        <p:spPr>
          <a:xfrm>
            <a:off x="1870040" y="1599645"/>
            <a:ext cx="1175021" cy="276999"/>
          </a:xfrm>
          <a:prstGeom prst="rect">
            <a:avLst/>
          </a:prstGeom>
          <a:noFill/>
        </p:spPr>
        <p:txBody>
          <a:bodyPr wrap="square" rtlCol="0">
            <a:spAutoFit/>
          </a:bodyPr>
          <a:lstStyle/>
          <a:p>
            <a:pPr algn="ctr"/>
            <a:r>
              <a:rPr lang="en-GB" sz="1200" dirty="0" smtClean="0">
                <a:solidFill>
                  <a:srgbClr val="00CCFF"/>
                </a:solidFill>
              </a:rPr>
              <a:t>TOTAL SAMPLE</a:t>
            </a:r>
            <a:endParaRPr lang="en-GB" sz="1200" dirty="0">
              <a:solidFill>
                <a:srgbClr val="00CCFF"/>
              </a:solidFill>
            </a:endParaRPr>
          </a:p>
        </p:txBody>
      </p:sp>
      <p:graphicFrame>
        <p:nvGraphicFramePr>
          <p:cNvPr id="55" name="Table 54"/>
          <p:cNvGraphicFramePr>
            <a:graphicFrameLocks noGrp="1"/>
          </p:cNvGraphicFramePr>
          <p:nvPr>
            <p:extLst>
              <p:ext uri="{D42A27DB-BD31-4B8C-83A1-F6EECF244321}">
                <p14:modId xmlns:p14="http://schemas.microsoft.com/office/powerpoint/2010/main" val="3754546703"/>
              </p:ext>
            </p:extLst>
          </p:nvPr>
        </p:nvGraphicFramePr>
        <p:xfrm>
          <a:off x="1711101" y="2754688"/>
          <a:ext cx="1831340" cy="2931737"/>
        </p:xfrm>
        <a:graphic>
          <a:graphicData uri="http://schemas.openxmlformats.org/drawingml/2006/table">
            <a:tbl>
              <a:tblPr firstRow="1" bandRow="1"/>
              <a:tblGrid>
                <a:gridCol w="552450"/>
                <a:gridCol w="403449"/>
                <a:gridCol w="619125"/>
                <a:gridCol w="256316"/>
              </a:tblGrid>
              <a:tr h="409117">
                <a:tc>
                  <a:txBody>
                    <a:bodyPr/>
                    <a:lstStyle/>
                    <a:p>
                      <a:pPr algn="ctr" fontAlgn="t"/>
                      <a:r>
                        <a:rPr lang="en-GB" sz="1050" b="1" i="0" u="none" strike="noStrike" dirty="0" smtClean="0">
                          <a:solidFill>
                            <a:schemeClr val="bg1"/>
                          </a:solidFill>
                          <a:effectLst/>
                          <a:latin typeface="Arial"/>
                        </a:rPr>
                        <a:t>61%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6%</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4220">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4325">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GB"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77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950">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5725">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3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425">
                <a:tc>
                  <a:txBody>
                    <a:bodyPr/>
                    <a:lstStyle/>
                    <a:p>
                      <a:pPr algn="ctr" fontAlgn="t"/>
                      <a:r>
                        <a:rPr lang="en-GB" sz="1050" b="1" i="0" u="none" strike="noStrike" dirty="0" smtClean="0">
                          <a:solidFill>
                            <a:schemeClr val="bg1"/>
                          </a:solidFill>
                          <a:effectLst/>
                          <a:latin typeface="Arial"/>
                        </a:rPr>
                        <a:t>62%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64%</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67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prstClr val="white"/>
                          </a:solidFill>
                          <a:effectLst/>
                          <a:uLnTx/>
                          <a:uFillTx/>
                          <a:latin typeface="Arial"/>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25">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GB" sz="20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ctr" fontAlgn="t"/>
                      <a:r>
                        <a:rPr lang="en-GB" sz="1050" b="1" i="0" u="none" strike="noStrike" dirty="0" smtClean="0">
                          <a:solidFill>
                            <a:schemeClr val="bg1"/>
                          </a:solidFill>
                          <a:effectLst/>
                          <a:latin typeface="Arial"/>
                        </a:rPr>
                        <a:t>52%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28991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igh-Res Stock Photography: Woman laughing looking at handheld computer device"/>
          <p:cNvPicPr>
            <a:picLocks noChangeAspect="1" noChangeArrowheads="1"/>
          </p:cNvPicPr>
          <p:nvPr/>
        </p:nvPicPr>
        <p:blipFill rotWithShape="1">
          <a:blip r:embed="rId2">
            <a:extLst>
              <a:ext uri="{28A0092B-C50C-407E-A947-70E740481C1C}">
                <a14:useLocalDpi xmlns:a14="http://schemas.microsoft.com/office/drawing/2010/main" val="0"/>
              </a:ext>
            </a:extLst>
          </a:blip>
          <a:srcRect l="24489" r="28668"/>
          <a:stretch/>
        </p:blipFill>
        <p:spPr bwMode="auto">
          <a:xfrm>
            <a:off x="-933450" y="-82693"/>
            <a:ext cx="4876800" cy="69406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60915"/>
            <a:ext cx="5580184" cy="641350"/>
          </a:xfrm>
        </p:spPr>
        <p:txBody>
          <a:bodyPr/>
          <a:lstStyle/>
          <a:p>
            <a:pPr algn="ctr"/>
            <a:r>
              <a:rPr lang="en-US" dirty="0" smtClean="0"/>
              <a:t>Usage Intention</a:t>
            </a:r>
          </a:p>
          <a:p>
            <a:pPr lvl="0" algn="ctr"/>
            <a:r>
              <a:rPr lang="en-US" sz="2400" dirty="0" smtClean="0"/>
              <a:t>Post-activation</a:t>
            </a:r>
            <a:endParaRPr lang="en-US" sz="2400" dirty="0"/>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499459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rot="775276">
            <a:off x="7595147" y="697761"/>
            <a:ext cx="1174902" cy="646331"/>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FUTURE</a:t>
            </a:r>
            <a:endParaRPr lang="nl-BE" b="1" dirty="0">
              <a:solidFill>
                <a:schemeClr val="bg1"/>
              </a:solidFill>
              <a:latin typeface="Arial Black" pitchFamily="34" charset="0"/>
              <a:cs typeface="Arial" pitchFamily="34" charset="0"/>
            </a:endParaRPr>
          </a:p>
        </p:txBody>
      </p:sp>
      <p:sp>
        <p:nvSpPr>
          <p:cNvPr id="20" name="Text Placeholder 3"/>
          <p:cNvSpPr txBox="1">
            <a:spLocks/>
          </p:cNvSpPr>
          <p:nvPr/>
        </p:nvSpPr>
        <p:spPr>
          <a:xfrm rot="775276">
            <a:off x="7152653" y="1250304"/>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21" name="Rectangle 20"/>
          <p:cNvSpPr/>
          <p:nvPr/>
        </p:nvSpPr>
        <p:spPr>
          <a:xfrm rot="548545">
            <a:off x="7527748" y="1178894"/>
            <a:ext cx="1405142"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35" name="Rectangle 34"/>
          <p:cNvSpPr/>
          <p:nvPr/>
        </p:nvSpPr>
        <p:spPr>
          <a:xfrm rot="775276">
            <a:off x="6418501" y="707497"/>
            <a:ext cx="2453803"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6" name="TextBox 35"/>
          <p:cNvSpPr txBox="1"/>
          <p:nvPr/>
        </p:nvSpPr>
        <p:spPr>
          <a:xfrm rot="548545">
            <a:off x="6973317" y="1152747"/>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95% P6M</a:t>
            </a:r>
            <a:endParaRPr lang="nl-BE" b="1" dirty="0">
              <a:solidFill>
                <a:schemeClr val="bg1"/>
              </a:solidFill>
              <a:latin typeface="Arial Black" pitchFamily="34" charset="0"/>
              <a:cs typeface="Arial" pitchFamily="34" charset="0"/>
            </a:endParaRPr>
          </a:p>
        </p:txBody>
      </p:sp>
      <p:sp>
        <p:nvSpPr>
          <p:cNvPr id="37" name="TextBox 36"/>
          <p:cNvSpPr txBox="1"/>
          <p:nvPr/>
        </p:nvSpPr>
        <p:spPr>
          <a:xfrm rot="775276">
            <a:off x="6427262" y="712429"/>
            <a:ext cx="2432618"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CURRENT USAGE</a:t>
            </a:r>
            <a:endParaRPr lang="nl-BE" b="1" dirty="0">
              <a:solidFill>
                <a:schemeClr val="bg1"/>
              </a:solidFill>
              <a:latin typeface="Arial Black" pitchFamily="34" charset="0"/>
              <a:cs typeface="Arial" pitchFamily="34" charset="0"/>
            </a:endParaRPr>
          </a:p>
        </p:txBody>
      </p:sp>
      <p:sp>
        <p:nvSpPr>
          <p:cNvPr id="38" name="Rectangle 37"/>
          <p:cNvSpPr/>
          <p:nvPr/>
        </p:nvSpPr>
        <p:spPr>
          <a:xfrm>
            <a:off x="171449" y="5514112"/>
            <a:ext cx="8124826" cy="584775"/>
          </a:xfrm>
          <a:prstGeom prst="rect">
            <a:avLst/>
          </a:prstGeom>
        </p:spPr>
        <p:txBody>
          <a:bodyPr wrap="square">
            <a:spAutoFit/>
          </a:bodyPr>
          <a:lstStyle/>
          <a:p>
            <a:r>
              <a:rPr lang="en-GB" sz="800" dirty="0">
                <a:latin typeface="Arial" pitchFamily="34" charset="0"/>
                <a:cs typeface="Arial" pitchFamily="34" charset="0"/>
              </a:rPr>
              <a:t>Q9. And which have you visited in the last six months at all?  Please indicate when you last visited each site</a:t>
            </a:r>
            <a:r>
              <a:rPr lang="en-GB" sz="800" dirty="0" smtClean="0">
                <a:latin typeface="Arial" pitchFamily="34" charset="0"/>
                <a:cs typeface="Arial" pitchFamily="34" charset="0"/>
              </a:rPr>
              <a:t>.</a:t>
            </a:r>
          </a:p>
          <a:p>
            <a:r>
              <a:rPr lang="en-GB" sz="800" dirty="0" smtClean="0">
                <a:latin typeface="Arial" pitchFamily="34" charset="0"/>
                <a:cs typeface="Arial" pitchFamily="34" charset="0"/>
              </a:rPr>
              <a:t>Q10</a:t>
            </a:r>
            <a:r>
              <a:rPr lang="en-GB" sz="800" dirty="0">
                <a:latin typeface="Arial" pitchFamily="34" charset="0"/>
                <a:cs typeface="Arial" pitchFamily="34" charset="0"/>
              </a:rPr>
              <a:t>. And how likely are you to visit each of these sites in the next six months?  Please indicate for each </a:t>
            </a:r>
            <a:r>
              <a:rPr lang="en-GB" sz="800" dirty="0" smtClean="0">
                <a:latin typeface="Arial" pitchFamily="34" charset="0"/>
                <a:cs typeface="Arial" pitchFamily="34" charset="0"/>
              </a:rPr>
              <a:t>site</a:t>
            </a:r>
          </a:p>
          <a:p>
            <a:r>
              <a:rPr lang="en-GB" sz="800" dirty="0" smtClean="0">
                <a:latin typeface="Arial" pitchFamily="34" charset="0"/>
                <a:cs typeface="Arial" pitchFamily="34" charset="0"/>
              </a:rPr>
              <a:t>Q14. How </a:t>
            </a:r>
            <a:r>
              <a:rPr lang="en-GB" sz="800" dirty="0">
                <a:latin typeface="Arial" pitchFamily="34" charset="0"/>
                <a:cs typeface="Arial" pitchFamily="34" charset="0"/>
              </a:rPr>
              <a:t>likely are you to visit this site again in the future</a:t>
            </a:r>
            <a:r>
              <a:rPr lang="en-GB" sz="800" dirty="0" smtClean="0">
                <a:latin typeface="Arial" pitchFamily="34" charset="0"/>
                <a:cs typeface="Arial" pitchFamily="34" charset="0"/>
              </a:rPr>
              <a:t>?</a:t>
            </a:r>
          </a:p>
          <a:p>
            <a:r>
              <a:rPr lang="en-GB" sz="800" dirty="0" smtClean="0">
                <a:latin typeface="Arial" pitchFamily="34" charset="0"/>
                <a:cs typeface="Arial" pitchFamily="34" charset="0"/>
              </a:rPr>
              <a:t>Base: Already aware of europeana n=118; not aware n=1433.</a:t>
            </a:r>
          </a:p>
        </p:txBody>
      </p:sp>
      <p:sp>
        <p:nvSpPr>
          <p:cNvPr id="55" name="Rounded Rectangle 54"/>
          <p:cNvSpPr/>
          <p:nvPr/>
        </p:nvSpPr>
        <p:spPr>
          <a:xfrm>
            <a:off x="754243" y="2661229"/>
            <a:ext cx="2266066" cy="382703"/>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Pre-activation</a:t>
            </a:r>
          </a:p>
          <a:p>
            <a:pPr algn="ctr">
              <a:defRPr/>
            </a:pPr>
            <a:r>
              <a:rPr lang="nl-BE" sz="1200" b="1" dirty="0" smtClean="0">
                <a:solidFill>
                  <a:schemeClr val="tx1"/>
                </a:solidFill>
              </a:rPr>
              <a:t>(already aware) future usage</a:t>
            </a:r>
          </a:p>
        </p:txBody>
      </p:sp>
      <p:graphicFrame>
        <p:nvGraphicFramePr>
          <p:cNvPr id="56" name="Table 55"/>
          <p:cNvGraphicFramePr>
            <a:graphicFrameLocks noGrp="1"/>
          </p:cNvGraphicFramePr>
          <p:nvPr>
            <p:extLst>
              <p:ext uri="{D42A27DB-BD31-4B8C-83A1-F6EECF244321}">
                <p14:modId xmlns:p14="http://schemas.microsoft.com/office/powerpoint/2010/main" val="2355718091"/>
              </p:ext>
            </p:extLst>
          </p:nvPr>
        </p:nvGraphicFramePr>
        <p:xfrm>
          <a:off x="972434" y="3668313"/>
          <a:ext cx="1685925" cy="438150"/>
        </p:xfrm>
        <a:graphic>
          <a:graphicData uri="http://schemas.openxmlformats.org/drawingml/2006/table">
            <a:tbl>
              <a:tblPr firstRow="1" bandRow="1"/>
              <a:tblGrid>
                <a:gridCol w="533400"/>
                <a:gridCol w="552450"/>
                <a:gridCol w="600075"/>
              </a:tblGrid>
              <a:tr h="438150">
                <a:tc>
                  <a:txBody>
                    <a:bodyPr/>
                    <a:lstStyle/>
                    <a:p>
                      <a:pPr algn="ctr" fontAlgn="t"/>
                      <a:r>
                        <a:rPr lang="en-GB" sz="1050" b="1" i="0" u="none" strike="noStrike" dirty="0" smtClean="0">
                          <a:solidFill>
                            <a:schemeClr val="bg1"/>
                          </a:solidFill>
                          <a:effectLst/>
                          <a:latin typeface="Arial"/>
                        </a:rPr>
                        <a:t>90%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10%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7" name="Rounded Rectangle 56"/>
          <p:cNvSpPr/>
          <p:nvPr/>
        </p:nvSpPr>
        <p:spPr>
          <a:xfrm>
            <a:off x="743834" y="3060836"/>
            <a:ext cx="1000125"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LIKELY</a:t>
            </a:r>
          </a:p>
        </p:txBody>
      </p:sp>
      <p:sp>
        <p:nvSpPr>
          <p:cNvPr id="58" name="Rounded Rectangle 57"/>
          <p:cNvSpPr/>
          <p:nvPr/>
        </p:nvSpPr>
        <p:spPr>
          <a:xfrm>
            <a:off x="1887276" y="3060836"/>
            <a:ext cx="1133033"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UNLIKELY</a:t>
            </a:r>
          </a:p>
        </p:txBody>
      </p:sp>
      <p:sp>
        <p:nvSpPr>
          <p:cNvPr id="69" name="Rounded Rectangle 68"/>
          <p:cNvSpPr/>
          <p:nvPr/>
        </p:nvSpPr>
        <p:spPr>
          <a:xfrm>
            <a:off x="6212799" y="2644351"/>
            <a:ext cx="2273495" cy="393686"/>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(NOT aware) future usage</a:t>
            </a:r>
          </a:p>
        </p:txBody>
      </p:sp>
      <p:sp>
        <p:nvSpPr>
          <p:cNvPr id="70" name="Rounded Rectangle 69"/>
          <p:cNvSpPr/>
          <p:nvPr/>
        </p:nvSpPr>
        <p:spPr>
          <a:xfrm>
            <a:off x="6209819" y="3084443"/>
            <a:ext cx="1000125"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LIKELY</a:t>
            </a:r>
          </a:p>
        </p:txBody>
      </p:sp>
      <p:sp>
        <p:nvSpPr>
          <p:cNvPr id="71" name="Rounded Rectangle 70"/>
          <p:cNvSpPr/>
          <p:nvPr/>
        </p:nvSpPr>
        <p:spPr>
          <a:xfrm>
            <a:off x="7353261" y="3084443"/>
            <a:ext cx="1133033"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UNLIKELY</a:t>
            </a:r>
          </a:p>
        </p:txBody>
      </p:sp>
      <p:graphicFrame>
        <p:nvGraphicFramePr>
          <p:cNvPr id="72" name="Table 71"/>
          <p:cNvGraphicFramePr>
            <a:graphicFrameLocks noGrp="1"/>
          </p:cNvGraphicFramePr>
          <p:nvPr>
            <p:extLst>
              <p:ext uri="{D42A27DB-BD31-4B8C-83A1-F6EECF244321}">
                <p14:modId xmlns:p14="http://schemas.microsoft.com/office/powerpoint/2010/main" val="2180882939"/>
              </p:ext>
            </p:extLst>
          </p:nvPr>
        </p:nvGraphicFramePr>
        <p:xfrm>
          <a:off x="6429761" y="3662772"/>
          <a:ext cx="1685925" cy="438150"/>
        </p:xfrm>
        <a:graphic>
          <a:graphicData uri="http://schemas.openxmlformats.org/drawingml/2006/table">
            <a:tbl>
              <a:tblPr firstRow="1" bandRow="1"/>
              <a:tblGrid>
                <a:gridCol w="533400"/>
                <a:gridCol w="552450"/>
                <a:gridCol w="600075"/>
              </a:tblGrid>
              <a:tr h="438150">
                <a:tc>
                  <a:txBody>
                    <a:bodyPr/>
                    <a:lstStyle/>
                    <a:p>
                      <a:pPr algn="ctr" fontAlgn="t"/>
                      <a:r>
                        <a:rPr lang="en-GB" sz="1050" b="1" i="0" u="none" strike="noStrike" dirty="0" smtClean="0">
                          <a:solidFill>
                            <a:schemeClr val="bg1"/>
                          </a:solidFill>
                          <a:effectLst/>
                          <a:latin typeface="Arial"/>
                        </a:rPr>
                        <a:t>80%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20%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75" name="Title 1"/>
          <p:cNvSpPr>
            <a:spLocks noGrp="1"/>
          </p:cNvSpPr>
          <p:nvPr>
            <p:ph type="title"/>
          </p:nvPr>
        </p:nvSpPr>
        <p:spPr>
          <a:xfrm>
            <a:off x="457200" y="304800"/>
            <a:ext cx="5343525" cy="945349"/>
          </a:xfrm>
        </p:spPr>
        <p:txBody>
          <a:bodyPr/>
          <a:lstStyle/>
          <a:p>
            <a:r>
              <a:rPr lang="nl-BE" sz="2800" dirty="0" err="1" smtClean="0"/>
              <a:t>Future</a:t>
            </a:r>
            <a:r>
              <a:rPr lang="nl-BE" sz="2800" dirty="0" smtClean="0"/>
              <a:t> </a:t>
            </a:r>
            <a:r>
              <a:rPr lang="nl-BE" sz="2800" dirty="0" err="1" smtClean="0"/>
              <a:t>usage</a:t>
            </a:r>
            <a:endParaRPr lang="nl-BE" sz="2800" dirty="0"/>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02" y="1884172"/>
            <a:ext cx="1107583" cy="661324"/>
          </a:xfrm>
          <a:prstGeom prst="rect">
            <a:avLst/>
          </a:prstGeom>
        </p:spPr>
      </p:pic>
      <p:cxnSp>
        <p:nvCxnSpPr>
          <p:cNvPr id="40" name="Straight Connector 39"/>
          <p:cNvCxnSpPr/>
          <p:nvPr/>
        </p:nvCxnSpPr>
        <p:spPr>
          <a:xfrm flipV="1">
            <a:off x="3183624" y="2678641"/>
            <a:ext cx="0" cy="2759873"/>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041566" y="2726526"/>
            <a:ext cx="0" cy="2759873"/>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3545068" y="2661229"/>
            <a:ext cx="2266066" cy="382703"/>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Post-activation</a:t>
            </a:r>
          </a:p>
          <a:p>
            <a:pPr algn="ctr">
              <a:defRPr/>
            </a:pPr>
            <a:r>
              <a:rPr lang="nl-BE" sz="1200" b="1" dirty="0" smtClean="0">
                <a:solidFill>
                  <a:schemeClr val="tx1"/>
                </a:solidFill>
              </a:rPr>
              <a:t>(already aware) future usage</a:t>
            </a:r>
          </a:p>
        </p:txBody>
      </p:sp>
      <p:graphicFrame>
        <p:nvGraphicFramePr>
          <p:cNvPr id="43" name="Table 42"/>
          <p:cNvGraphicFramePr>
            <a:graphicFrameLocks noGrp="1"/>
          </p:cNvGraphicFramePr>
          <p:nvPr>
            <p:extLst>
              <p:ext uri="{D42A27DB-BD31-4B8C-83A1-F6EECF244321}">
                <p14:modId xmlns:p14="http://schemas.microsoft.com/office/powerpoint/2010/main" val="2423830202"/>
              </p:ext>
            </p:extLst>
          </p:nvPr>
        </p:nvGraphicFramePr>
        <p:xfrm>
          <a:off x="3763259" y="3668313"/>
          <a:ext cx="1685925" cy="438150"/>
        </p:xfrm>
        <a:graphic>
          <a:graphicData uri="http://schemas.openxmlformats.org/drawingml/2006/table">
            <a:tbl>
              <a:tblPr firstRow="1" bandRow="1"/>
              <a:tblGrid>
                <a:gridCol w="533400"/>
                <a:gridCol w="552450"/>
                <a:gridCol w="600075"/>
              </a:tblGrid>
              <a:tr h="438150">
                <a:tc>
                  <a:txBody>
                    <a:bodyPr/>
                    <a:lstStyle/>
                    <a:p>
                      <a:pPr algn="ctr" fontAlgn="t"/>
                      <a:r>
                        <a:rPr lang="en-GB" sz="1050" b="1" i="0" u="none" strike="noStrike" dirty="0" smtClean="0">
                          <a:solidFill>
                            <a:schemeClr val="bg1"/>
                          </a:solidFill>
                          <a:effectLst/>
                          <a:latin typeface="Arial"/>
                        </a:rPr>
                        <a:t>93%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bg1"/>
                          </a:solidFill>
                          <a:effectLst/>
                          <a:latin typeface="Arial"/>
                        </a:rPr>
                        <a:t>7%</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44" name="Rounded Rectangle 43"/>
          <p:cNvSpPr/>
          <p:nvPr/>
        </p:nvSpPr>
        <p:spPr>
          <a:xfrm>
            <a:off x="3534659" y="3060836"/>
            <a:ext cx="1000125"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LIKELY</a:t>
            </a:r>
          </a:p>
        </p:txBody>
      </p:sp>
      <p:sp>
        <p:nvSpPr>
          <p:cNvPr id="45" name="Rounded Rectangle 44"/>
          <p:cNvSpPr/>
          <p:nvPr/>
        </p:nvSpPr>
        <p:spPr>
          <a:xfrm>
            <a:off x="4678101" y="3060836"/>
            <a:ext cx="1133033" cy="363299"/>
          </a:xfrm>
          <a:prstGeom prst="roundRect">
            <a:avLst/>
          </a:prstGeom>
          <a:solidFill>
            <a:schemeClr val="bg1">
              <a:lumMod val="85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BE" sz="1200" b="1" dirty="0" smtClean="0">
                <a:solidFill>
                  <a:schemeClr val="tx1"/>
                </a:solidFill>
              </a:rPr>
              <a:t>UNLIKELY</a:t>
            </a:r>
          </a:p>
        </p:txBody>
      </p:sp>
      <p:sp>
        <p:nvSpPr>
          <p:cNvPr id="48" name="Rectangle 47"/>
          <p:cNvSpPr/>
          <p:nvPr/>
        </p:nvSpPr>
        <p:spPr>
          <a:xfrm rot="367842">
            <a:off x="7529275" y="1546291"/>
            <a:ext cx="1380242" cy="215444"/>
          </a:xfrm>
          <a:prstGeom prst="rect">
            <a:avLst/>
          </a:prstGeom>
        </p:spPr>
        <p:txBody>
          <a:bodyPr wrap="square">
            <a:spAutoFit/>
          </a:bodyPr>
          <a:lstStyle/>
          <a:p>
            <a:r>
              <a:rPr lang="en-GB" sz="800" dirty="0" smtClean="0">
                <a:latin typeface="Arial" pitchFamily="34" charset="0"/>
                <a:cs typeface="Arial" pitchFamily="34" charset="0"/>
              </a:rPr>
              <a:t>P6M = Past 6 months</a:t>
            </a:r>
          </a:p>
        </p:txBody>
      </p:sp>
      <p:cxnSp>
        <p:nvCxnSpPr>
          <p:cNvPr id="49" name="Straight Arrow Connector 48"/>
          <p:cNvCxnSpPr/>
          <p:nvPr/>
        </p:nvCxnSpPr>
        <p:spPr>
          <a:xfrm>
            <a:off x="3957637" y="4218773"/>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0" name="Table 49"/>
          <p:cNvGraphicFramePr>
            <a:graphicFrameLocks noGrp="1"/>
          </p:cNvGraphicFramePr>
          <p:nvPr>
            <p:extLst>
              <p:ext uri="{D42A27DB-BD31-4B8C-83A1-F6EECF244321}">
                <p14:modId xmlns:p14="http://schemas.microsoft.com/office/powerpoint/2010/main" val="1215199846"/>
              </p:ext>
            </p:extLst>
          </p:nvPr>
        </p:nvGraphicFramePr>
        <p:xfrm>
          <a:off x="3486592" y="4300664"/>
          <a:ext cx="1133475" cy="876300"/>
        </p:xfrm>
        <a:graphic>
          <a:graphicData uri="http://schemas.openxmlformats.org/drawingml/2006/table">
            <a:tbl>
              <a:tblPr firstRow="1" bandRow="1"/>
              <a:tblGrid>
                <a:gridCol w="533400"/>
                <a:gridCol w="600075"/>
              </a:tblGrid>
              <a:tr h="438150">
                <a:tc>
                  <a:txBody>
                    <a:bodyPr/>
                    <a:lstStyle/>
                    <a:p>
                      <a:pPr algn="ctr" fontAlgn="t"/>
                      <a:r>
                        <a:rPr lang="en-GB" sz="1050" b="1" i="0" u="none" strike="noStrike" dirty="0" smtClean="0">
                          <a:solidFill>
                            <a:schemeClr val="tx1"/>
                          </a:solidFill>
                          <a:effectLst/>
                          <a:latin typeface="Arial"/>
                        </a:rPr>
                        <a:t>Very</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tx1"/>
                          </a:solidFill>
                          <a:effectLst/>
                          <a:latin typeface="Arial"/>
                        </a:rPr>
                        <a:t>Quite</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63%</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r>
                        <a:rPr lang="en-GB" sz="1050" b="1" i="0" u="none" strike="noStrike" dirty="0" smtClean="0">
                          <a:solidFill>
                            <a:schemeClr val="bg1"/>
                          </a:solidFill>
                          <a:effectLst/>
                          <a:latin typeface="Arial"/>
                        </a:rPr>
                        <a:t>30%</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r>
            </a:tbl>
          </a:graphicData>
        </a:graphic>
      </p:graphicFrame>
      <p:cxnSp>
        <p:nvCxnSpPr>
          <p:cNvPr id="51" name="Straight Arrow Connector 50"/>
          <p:cNvCxnSpPr/>
          <p:nvPr/>
        </p:nvCxnSpPr>
        <p:spPr>
          <a:xfrm>
            <a:off x="5138737" y="4218773"/>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2" name="Table 51"/>
          <p:cNvGraphicFramePr>
            <a:graphicFrameLocks noGrp="1"/>
          </p:cNvGraphicFramePr>
          <p:nvPr>
            <p:extLst>
              <p:ext uri="{D42A27DB-BD31-4B8C-83A1-F6EECF244321}">
                <p14:modId xmlns:p14="http://schemas.microsoft.com/office/powerpoint/2010/main" val="3126245346"/>
              </p:ext>
            </p:extLst>
          </p:nvPr>
        </p:nvGraphicFramePr>
        <p:xfrm>
          <a:off x="4667692" y="4300664"/>
          <a:ext cx="1133475" cy="876300"/>
        </p:xfrm>
        <a:graphic>
          <a:graphicData uri="http://schemas.openxmlformats.org/drawingml/2006/table">
            <a:tbl>
              <a:tblPr firstRow="1" bandRow="1"/>
              <a:tblGrid>
                <a:gridCol w="533400"/>
                <a:gridCol w="600075"/>
              </a:tblGrid>
              <a:tr h="438150">
                <a:tc>
                  <a:txBody>
                    <a:bodyPr/>
                    <a:lstStyle/>
                    <a:p>
                      <a:pPr algn="ctr" fontAlgn="t"/>
                      <a:r>
                        <a:rPr lang="en-GB" sz="1000" b="1" i="0" u="none" strike="noStrike" dirty="0" smtClean="0">
                          <a:solidFill>
                            <a:schemeClr val="tx1"/>
                          </a:solidFill>
                          <a:effectLst/>
                          <a:latin typeface="Arial"/>
                        </a:rPr>
                        <a:t>Not very</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smtClean="0">
                          <a:solidFill>
                            <a:schemeClr val="tx1"/>
                          </a:solidFill>
                          <a:effectLst/>
                          <a:latin typeface="Arial"/>
                        </a:rPr>
                        <a:t>Not at all</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5%</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t"/>
                      <a:r>
                        <a:rPr lang="en-GB" sz="1050" b="1" i="0" u="none" strike="noStrike" dirty="0" smtClean="0">
                          <a:solidFill>
                            <a:schemeClr val="bg1"/>
                          </a:solidFill>
                          <a:effectLst/>
                          <a:latin typeface="Arial"/>
                        </a:rPr>
                        <a:t>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cxnSp>
        <p:nvCxnSpPr>
          <p:cNvPr id="59" name="Straight Arrow Connector 58"/>
          <p:cNvCxnSpPr/>
          <p:nvPr/>
        </p:nvCxnSpPr>
        <p:spPr>
          <a:xfrm>
            <a:off x="6672262" y="4218773"/>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0" name="Table 59"/>
          <p:cNvGraphicFramePr>
            <a:graphicFrameLocks noGrp="1"/>
          </p:cNvGraphicFramePr>
          <p:nvPr>
            <p:extLst>
              <p:ext uri="{D42A27DB-BD31-4B8C-83A1-F6EECF244321}">
                <p14:modId xmlns:p14="http://schemas.microsoft.com/office/powerpoint/2010/main" val="1517371047"/>
              </p:ext>
            </p:extLst>
          </p:nvPr>
        </p:nvGraphicFramePr>
        <p:xfrm>
          <a:off x="6201217" y="4300664"/>
          <a:ext cx="1133475" cy="876300"/>
        </p:xfrm>
        <a:graphic>
          <a:graphicData uri="http://schemas.openxmlformats.org/drawingml/2006/table">
            <a:tbl>
              <a:tblPr firstRow="1" bandRow="1"/>
              <a:tblGrid>
                <a:gridCol w="533400"/>
                <a:gridCol w="600075"/>
              </a:tblGrid>
              <a:tr h="438150">
                <a:tc>
                  <a:txBody>
                    <a:bodyPr/>
                    <a:lstStyle/>
                    <a:p>
                      <a:pPr algn="ctr" fontAlgn="t"/>
                      <a:r>
                        <a:rPr lang="en-GB" sz="1050" b="1" i="0" u="none" strike="noStrike" dirty="0" smtClean="0">
                          <a:solidFill>
                            <a:schemeClr val="tx1"/>
                          </a:solidFill>
                          <a:effectLst/>
                          <a:latin typeface="Arial"/>
                        </a:rPr>
                        <a:t>Very</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tx1"/>
                          </a:solidFill>
                          <a:effectLst/>
                          <a:latin typeface="Arial"/>
                        </a:rPr>
                        <a:t>Quite</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32%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r>
                        <a:rPr lang="en-GB" sz="1050" b="1" i="0" u="none" strike="noStrike" dirty="0" smtClean="0">
                          <a:solidFill>
                            <a:schemeClr val="bg1"/>
                          </a:solidFill>
                          <a:effectLst/>
                          <a:latin typeface="Arial"/>
                        </a:rPr>
                        <a:t>49%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r>
            </a:tbl>
          </a:graphicData>
        </a:graphic>
      </p:graphicFrame>
      <p:cxnSp>
        <p:nvCxnSpPr>
          <p:cNvPr id="61" name="Straight Arrow Connector 60"/>
          <p:cNvCxnSpPr/>
          <p:nvPr/>
        </p:nvCxnSpPr>
        <p:spPr>
          <a:xfrm>
            <a:off x="7853362" y="4218773"/>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2" name="Table 61"/>
          <p:cNvGraphicFramePr>
            <a:graphicFrameLocks noGrp="1"/>
          </p:cNvGraphicFramePr>
          <p:nvPr>
            <p:extLst>
              <p:ext uri="{D42A27DB-BD31-4B8C-83A1-F6EECF244321}">
                <p14:modId xmlns:p14="http://schemas.microsoft.com/office/powerpoint/2010/main" val="3799794214"/>
              </p:ext>
            </p:extLst>
          </p:nvPr>
        </p:nvGraphicFramePr>
        <p:xfrm>
          <a:off x="7382317" y="4300664"/>
          <a:ext cx="1133475" cy="876300"/>
        </p:xfrm>
        <a:graphic>
          <a:graphicData uri="http://schemas.openxmlformats.org/drawingml/2006/table">
            <a:tbl>
              <a:tblPr firstRow="1" bandRow="1"/>
              <a:tblGrid>
                <a:gridCol w="533400"/>
                <a:gridCol w="600075"/>
              </a:tblGrid>
              <a:tr h="438150">
                <a:tc>
                  <a:txBody>
                    <a:bodyPr/>
                    <a:lstStyle/>
                    <a:p>
                      <a:pPr algn="ctr" fontAlgn="t"/>
                      <a:r>
                        <a:rPr lang="en-GB" sz="1000" b="1" i="0" u="none" strike="noStrike" dirty="0" smtClean="0">
                          <a:solidFill>
                            <a:schemeClr val="tx1"/>
                          </a:solidFill>
                          <a:effectLst/>
                          <a:latin typeface="Arial"/>
                        </a:rPr>
                        <a:t>Not very</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smtClean="0">
                          <a:solidFill>
                            <a:schemeClr val="tx1"/>
                          </a:solidFill>
                          <a:effectLst/>
                          <a:latin typeface="Arial"/>
                        </a:rPr>
                        <a:t>Not at all</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18%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t"/>
                      <a:r>
                        <a:rPr lang="en-GB" sz="1050" b="1" i="0" u="none" strike="noStrike" dirty="0" smtClean="0">
                          <a:solidFill>
                            <a:schemeClr val="bg1"/>
                          </a:solidFill>
                          <a:effectLst/>
                          <a:latin typeface="Arial"/>
                        </a:rPr>
                        <a:t>2%</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cxnSp>
        <p:nvCxnSpPr>
          <p:cNvPr id="63" name="Straight Arrow Connector 62"/>
          <p:cNvCxnSpPr/>
          <p:nvPr/>
        </p:nvCxnSpPr>
        <p:spPr>
          <a:xfrm>
            <a:off x="1175856" y="4203620"/>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4" name="Table 63"/>
          <p:cNvGraphicFramePr>
            <a:graphicFrameLocks noGrp="1"/>
          </p:cNvGraphicFramePr>
          <p:nvPr>
            <p:extLst>
              <p:ext uri="{D42A27DB-BD31-4B8C-83A1-F6EECF244321}">
                <p14:modId xmlns:p14="http://schemas.microsoft.com/office/powerpoint/2010/main" val="1232229084"/>
              </p:ext>
            </p:extLst>
          </p:nvPr>
        </p:nvGraphicFramePr>
        <p:xfrm>
          <a:off x="704811" y="4285511"/>
          <a:ext cx="1133475" cy="876300"/>
        </p:xfrm>
        <a:graphic>
          <a:graphicData uri="http://schemas.openxmlformats.org/drawingml/2006/table">
            <a:tbl>
              <a:tblPr firstRow="1" bandRow="1"/>
              <a:tblGrid>
                <a:gridCol w="533400"/>
                <a:gridCol w="600075"/>
              </a:tblGrid>
              <a:tr h="438150">
                <a:tc>
                  <a:txBody>
                    <a:bodyPr/>
                    <a:lstStyle/>
                    <a:p>
                      <a:pPr algn="ctr" fontAlgn="t"/>
                      <a:r>
                        <a:rPr lang="en-GB" sz="1050" b="1" i="0" u="none" strike="noStrike" dirty="0" smtClean="0">
                          <a:solidFill>
                            <a:schemeClr val="tx1"/>
                          </a:solidFill>
                          <a:effectLst/>
                          <a:latin typeface="Arial"/>
                        </a:rPr>
                        <a:t>Very</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50" b="1" i="0" u="none" strike="noStrike" dirty="0" smtClean="0">
                          <a:solidFill>
                            <a:schemeClr val="tx1"/>
                          </a:solidFill>
                          <a:effectLst/>
                          <a:latin typeface="Arial"/>
                        </a:rPr>
                        <a:t>Quite</a:t>
                      </a:r>
                      <a:endParaRPr lang="en-GB" sz="105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61%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3CC"/>
                    </a:solidFill>
                  </a:tcPr>
                </a:tc>
                <a:tc>
                  <a:txBody>
                    <a:bodyPr/>
                    <a:lstStyle/>
                    <a:p>
                      <a:pPr algn="ctr" fontAlgn="t"/>
                      <a:r>
                        <a:rPr lang="en-GB" sz="1050" b="1" i="0" u="none" strike="noStrike" dirty="0" smtClean="0">
                          <a:solidFill>
                            <a:schemeClr val="bg1"/>
                          </a:solidFill>
                          <a:effectLst/>
                          <a:latin typeface="Arial"/>
                        </a:rPr>
                        <a:t>28%</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r>
            </a:tbl>
          </a:graphicData>
        </a:graphic>
      </p:graphicFrame>
      <p:cxnSp>
        <p:nvCxnSpPr>
          <p:cNvPr id="65" name="Straight Arrow Connector 64"/>
          <p:cNvCxnSpPr/>
          <p:nvPr/>
        </p:nvCxnSpPr>
        <p:spPr>
          <a:xfrm>
            <a:off x="2356956" y="4203620"/>
            <a:ext cx="0" cy="266827"/>
          </a:xfrm>
          <a:prstGeom prst="straightConnector1">
            <a:avLst/>
          </a:prstGeom>
          <a:ln>
            <a:solidFill>
              <a:srgbClr val="00CC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6" name="Table 65"/>
          <p:cNvGraphicFramePr>
            <a:graphicFrameLocks noGrp="1"/>
          </p:cNvGraphicFramePr>
          <p:nvPr>
            <p:extLst>
              <p:ext uri="{D42A27DB-BD31-4B8C-83A1-F6EECF244321}">
                <p14:modId xmlns:p14="http://schemas.microsoft.com/office/powerpoint/2010/main" val="3769550732"/>
              </p:ext>
            </p:extLst>
          </p:nvPr>
        </p:nvGraphicFramePr>
        <p:xfrm>
          <a:off x="1885911" y="4285511"/>
          <a:ext cx="1133475" cy="876300"/>
        </p:xfrm>
        <a:graphic>
          <a:graphicData uri="http://schemas.openxmlformats.org/drawingml/2006/table">
            <a:tbl>
              <a:tblPr firstRow="1" bandRow="1"/>
              <a:tblGrid>
                <a:gridCol w="533400"/>
                <a:gridCol w="600075"/>
              </a:tblGrid>
              <a:tr h="438150">
                <a:tc>
                  <a:txBody>
                    <a:bodyPr/>
                    <a:lstStyle/>
                    <a:p>
                      <a:pPr algn="ctr" fontAlgn="t"/>
                      <a:r>
                        <a:rPr lang="en-GB" sz="1000" b="1" i="0" u="none" strike="noStrike" dirty="0" smtClean="0">
                          <a:solidFill>
                            <a:schemeClr val="tx1"/>
                          </a:solidFill>
                          <a:effectLst/>
                          <a:latin typeface="Arial"/>
                        </a:rPr>
                        <a:t>Not very</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smtClean="0">
                          <a:solidFill>
                            <a:schemeClr val="tx1"/>
                          </a:solidFill>
                          <a:effectLst/>
                          <a:latin typeface="Arial"/>
                        </a:rPr>
                        <a:t>Not at all</a:t>
                      </a:r>
                      <a:endParaRPr lang="en-GB" sz="1000" b="1" i="0" u="none" strike="noStrike" dirty="0">
                        <a:solidFill>
                          <a:schemeClr val="tx1"/>
                        </a:solidFill>
                        <a:effectLst/>
                        <a:latin typeface="Arial"/>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38150">
                <a:tc>
                  <a:txBody>
                    <a:bodyPr/>
                    <a:lstStyle/>
                    <a:p>
                      <a:pPr algn="ctr" fontAlgn="t"/>
                      <a:r>
                        <a:rPr lang="en-GB" sz="1050" b="1" i="0" u="none" strike="noStrike" dirty="0" smtClean="0">
                          <a:solidFill>
                            <a:schemeClr val="bg1"/>
                          </a:solidFill>
                          <a:effectLst/>
                          <a:latin typeface="Arial"/>
                        </a:rPr>
                        <a:t>9%</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t"/>
                      <a:r>
                        <a:rPr lang="en-GB" sz="1050" b="1" i="0" u="none" strike="noStrike" dirty="0" smtClean="0">
                          <a:solidFill>
                            <a:schemeClr val="bg1"/>
                          </a:solidFill>
                          <a:effectLst/>
                          <a:latin typeface="Arial"/>
                        </a:rPr>
                        <a:t>1%</a:t>
                      </a:r>
                      <a:endParaRPr lang="en-GB" sz="1050" b="1" i="0" u="none" strike="noStrike" dirty="0">
                        <a:solidFill>
                          <a:schemeClr val="bg1"/>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Tree>
    <p:extLst>
      <p:ext uri="{BB962C8B-B14F-4D97-AF65-F5344CB8AC3E}">
        <p14:creationId xmlns:p14="http://schemas.microsoft.com/office/powerpoint/2010/main" val="754999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75"/>
          <a:stretch/>
        </p:blipFill>
        <p:spPr bwMode="auto">
          <a:xfrm>
            <a:off x="-314326" y="-1"/>
            <a:ext cx="677045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332315"/>
            <a:ext cx="5580184" cy="641350"/>
          </a:xfrm>
        </p:spPr>
        <p:txBody>
          <a:bodyPr/>
          <a:lstStyle/>
          <a:p>
            <a:pPr algn="ctr"/>
            <a:r>
              <a:rPr lang="en-GB" sz="3600" dirty="0"/>
              <a:t>What are people saying about europeana?</a:t>
            </a:r>
          </a:p>
          <a:p>
            <a:pPr lvl="0" algn="ctr"/>
            <a:r>
              <a:rPr lang="en-US" sz="2400" dirty="0" smtClean="0"/>
              <a:t>Post-activation</a:t>
            </a:r>
            <a:endParaRPr lang="en-US" sz="2400" dirty="0"/>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2966690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ravel&amp;Leisure.png"/>
          <p:cNvPicPr>
            <a:picLocks noChangeAspect="1"/>
          </p:cNvPicPr>
          <p:nvPr/>
        </p:nvPicPr>
        <p:blipFill rotWithShape="1">
          <a:blip r:embed="rId2">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3" name="Text Placeholder 2"/>
          <p:cNvSpPr>
            <a:spLocks noGrp="1"/>
          </p:cNvSpPr>
          <p:nvPr>
            <p:ph type="body" sz="half" idx="14"/>
          </p:nvPr>
        </p:nvSpPr>
        <p:spPr/>
        <p:txBody>
          <a:bodyPr/>
          <a:lstStyle/>
          <a:p>
            <a:endParaRPr lang="en-GB"/>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85000"/>
                    </a14:imgEffect>
                  </a14:imgLayer>
                </a14:imgProps>
              </a:ext>
              <a:ext uri="{28A0092B-C50C-407E-A947-70E740481C1C}">
                <a14:useLocalDpi xmlns:a14="http://schemas.microsoft.com/office/drawing/2010/main" val="0"/>
              </a:ext>
            </a:extLst>
          </a:blip>
          <a:srcRect l="10937"/>
          <a:stretch/>
        </p:blipFill>
        <p:spPr bwMode="auto">
          <a:xfrm>
            <a:off x="-36280" y="-57150"/>
            <a:ext cx="921656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0" name="Picture 9" descr="Travel&amp;Leisure.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1" name="Picture 10" descr="InSitesConsult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15" name="Rectangle 14"/>
          <p:cNvSpPr/>
          <p:nvPr/>
        </p:nvSpPr>
        <p:spPr>
          <a:xfrm rot="775276">
            <a:off x="7266220" y="364986"/>
            <a:ext cx="1436169"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TextBox 15"/>
          <p:cNvSpPr txBox="1"/>
          <p:nvPr/>
        </p:nvSpPr>
        <p:spPr>
          <a:xfrm rot="775276">
            <a:off x="6803754" y="295748"/>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LIKES </a:t>
            </a:r>
            <a:endParaRPr lang="nl-BE" b="1" dirty="0">
              <a:solidFill>
                <a:schemeClr val="bg1"/>
              </a:solidFill>
              <a:latin typeface="Arial Black" pitchFamily="34" charset="0"/>
              <a:cs typeface="Arial" pitchFamily="34" charset="0"/>
            </a:endParaRPr>
          </a:p>
        </p:txBody>
      </p:sp>
      <p:pic>
        <p:nvPicPr>
          <p:cNvPr id="1026" name="Picture 2" descr="http://www.psdgraphics.com/file/thumbs-up-button.jpg">
            <a:hlinkClick r:id="rId9"/>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48632" y="285415"/>
            <a:ext cx="1117492" cy="8932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14299" y="5704612"/>
            <a:ext cx="8124826" cy="338554"/>
          </a:xfrm>
          <a:prstGeom prst="rect">
            <a:avLst/>
          </a:prstGeom>
        </p:spPr>
        <p:txBody>
          <a:bodyPr wrap="square">
            <a:spAutoFit/>
          </a:bodyPr>
          <a:lstStyle/>
          <a:p>
            <a:r>
              <a:rPr lang="en-GB" sz="800" dirty="0">
                <a:solidFill>
                  <a:schemeClr val="bg1"/>
                </a:solidFill>
                <a:latin typeface="Arial" pitchFamily="34" charset="0"/>
                <a:cs typeface="Arial" pitchFamily="34" charset="0"/>
              </a:rPr>
              <a:t>Why are you likely to visit the site again?  What made makes you want to come back</a:t>
            </a:r>
            <a:r>
              <a:rPr lang="en-GB" sz="800" dirty="0" smtClean="0">
                <a:solidFill>
                  <a:schemeClr val="bg1"/>
                </a:solidFill>
                <a:latin typeface="Arial" pitchFamily="34" charset="0"/>
                <a:cs typeface="Arial" pitchFamily="34" charset="0"/>
              </a:rPr>
              <a:t>?</a:t>
            </a:r>
          </a:p>
          <a:p>
            <a:r>
              <a:rPr lang="en-GB" sz="800" dirty="0" smtClean="0">
                <a:solidFill>
                  <a:schemeClr val="bg1"/>
                </a:solidFill>
                <a:latin typeface="Arial" pitchFamily="34" charset="0"/>
                <a:cs typeface="Arial" pitchFamily="34" charset="0"/>
              </a:rPr>
              <a:t>Base: Very / quite likely to visit europeana again n=1166</a:t>
            </a:r>
          </a:p>
        </p:txBody>
      </p:sp>
      <p:sp>
        <p:nvSpPr>
          <p:cNvPr id="18" name="Rectangle 17"/>
          <p:cNvSpPr/>
          <p:nvPr/>
        </p:nvSpPr>
        <p:spPr>
          <a:xfrm>
            <a:off x="-36280" y="224806"/>
            <a:ext cx="6553197" cy="1203052"/>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1. </a:t>
            </a:r>
            <a:r>
              <a:rPr lang="nl-BE" sz="2000" b="1" i="1" dirty="0" smtClean="0">
                <a:solidFill>
                  <a:srgbClr val="FFFFFF"/>
                </a:solidFill>
              </a:rPr>
              <a:t>Interesting &amp; useful content</a:t>
            </a:r>
          </a:p>
          <a:p>
            <a:pPr marL="179388">
              <a:defRPr/>
            </a:pPr>
            <a:r>
              <a:rPr lang="nl-BE" sz="2000" b="1" i="1" dirty="0" smtClean="0">
                <a:solidFill>
                  <a:srgbClr val="FFFFFF"/>
                </a:solidFill>
                <a:latin typeface="Georgia" pitchFamily="18" charset="0"/>
              </a:rPr>
              <a:t>“</a:t>
            </a:r>
            <a:r>
              <a:rPr lang="en-GB" sz="1400" b="1" i="1" dirty="0" smtClean="0">
                <a:solidFill>
                  <a:srgbClr val="FFFFFF"/>
                </a:solidFill>
                <a:latin typeface="Georgia" pitchFamily="18" charset="0"/>
              </a:rPr>
              <a:t>Seems </a:t>
            </a:r>
            <a:r>
              <a:rPr lang="en-GB" sz="1400" b="1" i="1" dirty="0">
                <a:solidFill>
                  <a:srgbClr val="FFFFFF"/>
                </a:solidFill>
                <a:latin typeface="Georgia" pitchFamily="18" charset="0"/>
              </a:rPr>
              <a:t>like a very original and interesting site, it collects things that otherwise would be impossible to find on the Internet</a:t>
            </a:r>
            <a:r>
              <a:rPr lang="en-GB" sz="1400" b="1" i="1" dirty="0" smtClean="0">
                <a:solidFill>
                  <a:srgbClr val="FFFFFF"/>
                </a:solidFill>
                <a:latin typeface="Georgia" pitchFamily="18" charset="0"/>
              </a:rPr>
              <a:t>.”</a:t>
            </a:r>
            <a:endParaRPr lang="en-US" sz="1100" i="1" dirty="0">
              <a:solidFill>
                <a:srgbClr val="FFFFFF"/>
              </a:solidFill>
              <a:latin typeface="Georgia" pitchFamily="18" charset="0"/>
            </a:endParaRPr>
          </a:p>
        </p:txBody>
      </p:sp>
      <p:sp>
        <p:nvSpPr>
          <p:cNvPr id="20" name="Rectangle 19"/>
          <p:cNvSpPr/>
          <p:nvPr/>
        </p:nvSpPr>
        <p:spPr>
          <a:xfrm>
            <a:off x="-36280" y="1605931"/>
            <a:ext cx="9180278" cy="82956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a:solidFill>
                  <a:srgbClr val="FF33CC"/>
                </a:solidFill>
              </a:rPr>
              <a:t>2</a:t>
            </a:r>
            <a:r>
              <a:rPr lang="nl-BE" sz="2000" b="1" i="1" dirty="0" smtClean="0">
                <a:solidFill>
                  <a:srgbClr val="FF33CC"/>
                </a:solidFill>
              </a:rPr>
              <a:t>. </a:t>
            </a:r>
            <a:r>
              <a:rPr lang="nl-BE" sz="2000" b="1" i="1" dirty="0" smtClean="0">
                <a:solidFill>
                  <a:srgbClr val="FFFFFF"/>
                </a:solidFill>
              </a:rPr>
              <a:t>To seek information &amp; to be informed – general or in relation to a </a:t>
            </a:r>
            <a:r>
              <a:rPr lang="nl-BE" sz="2000" b="1" i="1" dirty="0" err="1" smtClean="0">
                <a:solidFill>
                  <a:srgbClr val="FFFFFF"/>
                </a:solidFill>
              </a:rPr>
              <a:t>specific</a:t>
            </a:r>
            <a:r>
              <a:rPr lang="nl-BE" sz="2000" b="1" i="1" dirty="0" smtClean="0">
                <a:solidFill>
                  <a:srgbClr val="FFFFFF"/>
                </a:solidFill>
              </a:rPr>
              <a:t> event/exhibition etc.</a:t>
            </a:r>
          </a:p>
        </p:txBody>
      </p:sp>
      <p:sp>
        <p:nvSpPr>
          <p:cNvPr id="21" name="Rectangle 20"/>
          <p:cNvSpPr/>
          <p:nvPr/>
        </p:nvSpPr>
        <p:spPr>
          <a:xfrm>
            <a:off x="-36280" y="2608958"/>
            <a:ext cx="9180278" cy="82956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3. </a:t>
            </a:r>
            <a:r>
              <a:rPr lang="nl-BE" sz="2000" b="1" i="1" dirty="0" smtClean="0">
                <a:solidFill>
                  <a:srgbClr val="FFFFFF"/>
                </a:solidFill>
              </a:rPr>
              <a:t>To  learn...to expand current knowledge or to explore the site in more detail.</a:t>
            </a:r>
          </a:p>
        </p:txBody>
      </p:sp>
      <p:sp>
        <p:nvSpPr>
          <p:cNvPr id="22" name="Rectangle 21"/>
          <p:cNvSpPr/>
          <p:nvPr/>
        </p:nvSpPr>
        <p:spPr>
          <a:xfrm>
            <a:off x="-36280" y="3577606"/>
            <a:ext cx="9180278" cy="82956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a:solidFill>
                  <a:srgbClr val="FF33CC"/>
                </a:solidFill>
              </a:rPr>
              <a:t>4</a:t>
            </a:r>
            <a:r>
              <a:rPr lang="nl-BE" sz="2000" b="1" i="1" dirty="0" smtClean="0">
                <a:solidFill>
                  <a:srgbClr val="FF33CC"/>
                </a:solidFill>
              </a:rPr>
              <a:t>. </a:t>
            </a:r>
            <a:r>
              <a:rPr lang="nl-BE" sz="2000" b="1" i="1" dirty="0" smtClean="0">
                <a:solidFill>
                  <a:srgbClr val="FFFFFF"/>
                </a:solidFill>
              </a:rPr>
              <a:t>Is detailed and complete with a wealth of information</a:t>
            </a:r>
          </a:p>
        </p:txBody>
      </p:sp>
      <p:sp>
        <p:nvSpPr>
          <p:cNvPr id="23" name="Rectangle 22"/>
          <p:cNvSpPr/>
          <p:nvPr/>
        </p:nvSpPr>
        <p:spPr>
          <a:xfrm>
            <a:off x="-36280" y="4542533"/>
            <a:ext cx="9180278" cy="82956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5. </a:t>
            </a:r>
            <a:r>
              <a:rPr lang="nl-BE" sz="2000" b="1" i="1" dirty="0" smtClean="0">
                <a:solidFill>
                  <a:srgbClr val="FFFFFF"/>
                </a:solidFill>
              </a:rPr>
              <a:t>Easy to navigate and search</a:t>
            </a:r>
          </a:p>
        </p:txBody>
      </p:sp>
    </p:spTree>
    <p:extLst>
      <p:ext uri="{BB962C8B-B14F-4D97-AF65-F5344CB8AC3E}">
        <p14:creationId xmlns:p14="http://schemas.microsoft.com/office/powerpoint/2010/main" val="3460250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ravel&amp;Leisure.png"/>
          <p:cNvPicPr>
            <a:picLocks noChangeAspect="1"/>
          </p:cNvPicPr>
          <p:nvPr/>
        </p:nvPicPr>
        <p:blipFill rotWithShape="1">
          <a:blip r:embed="rId2">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3" name="Text Placeholder 2"/>
          <p:cNvSpPr>
            <a:spLocks noGrp="1"/>
          </p:cNvSpPr>
          <p:nvPr>
            <p:ph type="body" sz="half" idx="14"/>
          </p:nvPr>
        </p:nvSpPr>
        <p:spPr/>
        <p:txBody>
          <a:bodyPr/>
          <a:lstStyle/>
          <a:p>
            <a:endParaRPr lang="en-GB"/>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85000"/>
                    </a14:imgEffect>
                  </a14:imgLayer>
                </a14:imgProps>
              </a:ext>
              <a:ext uri="{28A0092B-C50C-407E-A947-70E740481C1C}">
                <a14:useLocalDpi xmlns:a14="http://schemas.microsoft.com/office/drawing/2010/main" val="0"/>
              </a:ext>
            </a:extLst>
          </a:blip>
          <a:srcRect l="10937"/>
          <a:stretch/>
        </p:blipFill>
        <p:spPr bwMode="auto">
          <a:xfrm>
            <a:off x="-36280" y="0"/>
            <a:ext cx="921656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10" name="Picture 9" descr="Travel&amp;Leisure.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11" name="Picture 10" descr="InSitesConsult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13" name="Rectangle 12"/>
          <p:cNvSpPr/>
          <p:nvPr/>
        </p:nvSpPr>
        <p:spPr>
          <a:xfrm>
            <a:off x="-45804" y="539131"/>
            <a:ext cx="6553197" cy="1003919"/>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1. </a:t>
            </a:r>
            <a:r>
              <a:rPr lang="nl-BE" sz="2000" b="1" i="1" dirty="0" smtClean="0">
                <a:solidFill>
                  <a:srgbClr val="FFFFFF"/>
                </a:solidFill>
              </a:rPr>
              <a:t>Language issues/constraints</a:t>
            </a:r>
          </a:p>
          <a:p>
            <a:pPr marL="179388">
              <a:defRPr/>
            </a:pPr>
            <a:r>
              <a:rPr lang="nl-BE" sz="2000" b="1" i="1" dirty="0" smtClean="0">
                <a:solidFill>
                  <a:srgbClr val="FFFFFF"/>
                </a:solidFill>
                <a:latin typeface="Georgia" pitchFamily="18" charset="0"/>
              </a:rPr>
              <a:t>“</a:t>
            </a:r>
            <a:r>
              <a:rPr lang="en-GB" sz="1400" b="1" i="1" dirty="0" smtClean="0">
                <a:solidFill>
                  <a:srgbClr val="FFFFFF"/>
                </a:solidFill>
                <a:latin typeface="Georgia" pitchFamily="18" charset="0"/>
              </a:rPr>
              <a:t>For </a:t>
            </a:r>
            <a:r>
              <a:rPr lang="en-GB" sz="1400" b="1" i="1" dirty="0">
                <a:solidFill>
                  <a:srgbClr val="FFFFFF"/>
                </a:solidFill>
                <a:latin typeface="Georgia" pitchFamily="18" charset="0"/>
              </a:rPr>
              <a:t>those unfamiliar with other languages, like me, it becomes a useless </a:t>
            </a:r>
            <a:r>
              <a:rPr lang="en-GB" sz="1400" b="1" i="1" dirty="0" smtClean="0">
                <a:solidFill>
                  <a:srgbClr val="FFFFFF"/>
                </a:solidFill>
                <a:latin typeface="Georgia" pitchFamily="18" charset="0"/>
              </a:rPr>
              <a:t>site.”</a:t>
            </a:r>
            <a:endParaRPr lang="en-US" sz="1100" i="1" dirty="0">
              <a:solidFill>
                <a:srgbClr val="FFFFFF"/>
              </a:solidFill>
              <a:latin typeface="Georgia" pitchFamily="18" charset="0"/>
            </a:endParaRPr>
          </a:p>
        </p:txBody>
      </p:sp>
      <p:sp>
        <p:nvSpPr>
          <p:cNvPr id="15" name="Rectangle 14"/>
          <p:cNvSpPr/>
          <p:nvPr/>
        </p:nvSpPr>
        <p:spPr>
          <a:xfrm rot="775276">
            <a:off x="6868308" y="469812"/>
            <a:ext cx="1853522"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TextBox 15"/>
          <p:cNvSpPr txBox="1"/>
          <p:nvPr/>
        </p:nvSpPr>
        <p:spPr>
          <a:xfrm rot="775276">
            <a:off x="6803754" y="429098"/>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DISLIKES </a:t>
            </a:r>
            <a:endParaRPr lang="nl-BE" b="1" dirty="0">
              <a:solidFill>
                <a:schemeClr val="bg1"/>
              </a:solidFill>
              <a:latin typeface="Arial Black" pitchFamily="34" charset="0"/>
              <a:cs typeface="Arial" pitchFamily="34" charset="0"/>
            </a:endParaRPr>
          </a:p>
        </p:txBody>
      </p:sp>
      <p:pic>
        <p:nvPicPr>
          <p:cNvPr id="2055" name="Picture 7" descr="http://eyeshareinfo.com/wp-content/uploads/2013/03/Thumbs-down-red-070313.png">
            <a:hlinkClick r:id="rId9"/>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6678" l="7813" r="100000"/>
                    </a14:imgEffect>
                  </a14:imgLayer>
                </a14:imgProps>
              </a:ext>
              <a:ext uri="{28A0092B-C50C-407E-A947-70E740481C1C}">
                <a14:useLocalDpi xmlns:a14="http://schemas.microsoft.com/office/drawing/2010/main" val="0"/>
              </a:ext>
            </a:extLst>
          </a:blip>
          <a:srcRect/>
          <a:stretch>
            <a:fillRect/>
          </a:stretch>
        </p:blipFill>
        <p:spPr bwMode="auto">
          <a:xfrm>
            <a:off x="8209464" y="434356"/>
            <a:ext cx="802633" cy="7549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5249" y="5761762"/>
            <a:ext cx="8124826" cy="338554"/>
          </a:xfrm>
          <a:prstGeom prst="rect">
            <a:avLst/>
          </a:prstGeom>
        </p:spPr>
        <p:txBody>
          <a:bodyPr wrap="square">
            <a:spAutoFit/>
          </a:bodyPr>
          <a:lstStyle/>
          <a:p>
            <a:r>
              <a:rPr lang="en-GB" sz="800" dirty="0">
                <a:solidFill>
                  <a:schemeClr val="bg1"/>
                </a:solidFill>
                <a:latin typeface="Arial" pitchFamily="34" charset="0"/>
                <a:cs typeface="Arial" pitchFamily="34" charset="0"/>
              </a:rPr>
              <a:t>Why are you not likely to visit the site again?  What did you not like about the site</a:t>
            </a:r>
            <a:r>
              <a:rPr lang="en-GB" sz="800" dirty="0" smtClean="0">
                <a:solidFill>
                  <a:schemeClr val="bg1"/>
                </a:solidFill>
                <a:latin typeface="Arial" pitchFamily="34" charset="0"/>
                <a:cs typeface="Arial" pitchFamily="34" charset="0"/>
              </a:rPr>
              <a:t>?.</a:t>
            </a:r>
          </a:p>
          <a:p>
            <a:r>
              <a:rPr lang="en-GB" sz="800" dirty="0" smtClean="0">
                <a:solidFill>
                  <a:schemeClr val="bg1"/>
                </a:solidFill>
                <a:latin typeface="Arial" pitchFamily="34" charset="0"/>
                <a:cs typeface="Arial" pitchFamily="34" charset="0"/>
              </a:rPr>
              <a:t>Base: Not very likely / not at all likely to visit europeana again n=385</a:t>
            </a:r>
          </a:p>
        </p:txBody>
      </p:sp>
      <p:sp>
        <p:nvSpPr>
          <p:cNvPr id="20" name="Rectangle 19"/>
          <p:cNvSpPr/>
          <p:nvPr/>
        </p:nvSpPr>
        <p:spPr>
          <a:xfrm>
            <a:off x="-45804" y="1701182"/>
            <a:ext cx="9180278" cy="756268"/>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a:solidFill>
                  <a:srgbClr val="FF33CC"/>
                </a:solidFill>
              </a:rPr>
              <a:t>2</a:t>
            </a:r>
            <a:r>
              <a:rPr lang="nl-BE" sz="2000" b="1" i="1" dirty="0" smtClean="0">
                <a:solidFill>
                  <a:srgbClr val="FF33CC"/>
                </a:solidFill>
              </a:rPr>
              <a:t>. </a:t>
            </a:r>
            <a:r>
              <a:rPr lang="nl-BE" sz="2000" b="1" i="1" dirty="0">
                <a:solidFill>
                  <a:srgbClr val="FFFFFF"/>
                </a:solidFill>
              </a:rPr>
              <a:t>User-freindliness  - </a:t>
            </a:r>
            <a:r>
              <a:rPr lang="nl-BE" b="1" i="1" dirty="0" smtClean="0">
                <a:solidFill>
                  <a:srgbClr val="FFFFFF"/>
                </a:solidFill>
              </a:rPr>
              <a:t>“Is </a:t>
            </a:r>
            <a:r>
              <a:rPr lang="nl-BE" b="1" i="1" dirty="0">
                <a:solidFill>
                  <a:srgbClr val="FFFFFF"/>
                </a:solidFill>
              </a:rPr>
              <a:t>not very </a:t>
            </a:r>
            <a:r>
              <a:rPr lang="nl-BE" b="1" i="1" dirty="0" smtClean="0">
                <a:solidFill>
                  <a:srgbClr val="FFFFFF"/>
                </a:solidFill>
              </a:rPr>
              <a:t>intuitive”</a:t>
            </a:r>
            <a:endParaRPr lang="nl-BE" sz="2000" b="1" i="1" dirty="0" smtClean="0">
              <a:solidFill>
                <a:srgbClr val="FFFFFF"/>
              </a:solidFill>
            </a:endParaRPr>
          </a:p>
        </p:txBody>
      </p:sp>
      <p:sp>
        <p:nvSpPr>
          <p:cNvPr id="21" name="Rectangle 20"/>
          <p:cNvSpPr/>
          <p:nvPr/>
        </p:nvSpPr>
        <p:spPr>
          <a:xfrm>
            <a:off x="-45804" y="2663207"/>
            <a:ext cx="9180278" cy="822944"/>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3. </a:t>
            </a:r>
            <a:r>
              <a:rPr lang="nl-BE" sz="2000" b="1" i="1" dirty="0" smtClean="0">
                <a:solidFill>
                  <a:srgbClr val="FFFFFF"/>
                </a:solidFill>
              </a:rPr>
              <a:t>Preference for other sites </a:t>
            </a:r>
            <a:r>
              <a:rPr lang="nl-BE" b="1" i="1" dirty="0" smtClean="0">
                <a:solidFill>
                  <a:srgbClr val="FFFFFF"/>
                </a:solidFill>
              </a:rPr>
              <a:t>– “</a:t>
            </a:r>
            <a:r>
              <a:rPr lang="en-GB" b="1" i="1" dirty="0">
                <a:solidFill>
                  <a:srgbClr val="FFFFFF"/>
                </a:solidFill>
              </a:rPr>
              <a:t>These are topics that interest me but I can find them elsewhere</a:t>
            </a:r>
            <a:r>
              <a:rPr lang="en-GB" b="1" i="1" dirty="0" smtClean="0">
                <a:solidFill>
                  <a:srgbClr val="FFFFFF"/>
                </a:solidFill>
              </a:rPr>
              <a:t>.”</a:t>
            </a:r>
            <a:endParaRPr lang="nl-BE" b="1" i="1" dirty="0" smtClean="0">
              <a:solidFill>
                <a:srgbClr val="FFFFFF"/>
              </a:solidFill>
            </a:endParaRPr>
          </a:p>
        </p:txBody>
      </p:sp>
      <p:sp>
        <p:nvSpPr>
          <p:cNvPr id="22" name="Rectangle 21"/>
          <p:cNvSpPr/>
          <p:nvPr/>
        </p:nvSpPr>
        <p:spPr>
          <a:xfrm>
            <a:off x="-45804" y="3644282"/>
            <a:ext cx="9180278" cy="822944"/>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4. </a:t>
            </a:r>
            <a:r>
              <a:rPr lang="nl-BE" sz="2000" b="1" i="1" dirty="0" smtClean="0">
                <a:solidFill>
                  <a:srgbClr val="FFFFFF"/>
                </a:solidFill>
              </a:rPr>
              <a:t>Unclear &amp; complex – “</a:t>
            </a:r>
            <a:r>
              <a:rPr lang="en-GB" b="1" i="1" dirty="0">
                <a:solidFill>
                  <a:srgbClr val="FFFFFF"/>
                </a:solidFill>
              </a:rPr>
              <a:t>A little complicated compared to other sites, it takes more time to get results.” &amp; “Seems </a:t>
            </a:r>
            <a:r>
              <a:rPr lang="en-GB" b="1" i="1" dirty="0" smtClean="0">
                <a:solidFill>
                  <a:srgbClr val="FFFFFF"/>
                </a:solidFill>
              </a:rPr>
              <a:t>too </a:t>
            </a:r>
            <a:r>
              <a:rPr lang="en-GB" b="1" i="1" dirty="0">
                <a:solidFill>
                  <a:srgbClr val="FFFFFF"/>
                </a:solidFill>
              </a:rPr>
              <a:t>high class, built for academics</a:t>
            </a:r>
            <a:r>
              <a:rPr lang="en-GB" b="1" i="1" dirty="0" smtClean="0">
                <a:solidFill>
                  <a:srgbClr val="FFFFFF"/>
                </a:solidFill>
              </a:rPr>
              <a:t>.”</a:t>
            </a:r>
            <a:endParaRPr lang="nl-BE" b="1" i="1" dirty="0" smtClean="0">
              <a:solidFill>
                <a:srgbClr val="FFFFFF"/>
              </a:solidFill>
            </a:endParaRPr>
          </a:p>
        </p:txBody>
      </p:sp>
      <p:sp>
        <p:nvSpPr>
          <p:cNvPr id="23" name="Rectangle 22"/>
          <p:cNvSpPr/>
          <p:nvPr/>
        </p:nvSpPr>
        <p:spPr>
          <a:xfrm>
            <a:off x="-45804" y="4634882"/>
            <a:ext cx="9180278" cy="822944"/>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r>
              <a:rPr lang="nl-BE" sz="2000" b="1" i="1" dirty="0" smtClean="0">
                <a:solidFill>
                  <a:srgbClr val="FF33CC"/>
                </a:solidFill>
              </a:rPr>
              <a:t>5. </a:t>
            </a:r>
            <a:r>
              <a:rPr lang="nl-BE" sz="2000" b="1" i="1" dirty="0" smtClean="0">
                <a:solidFill>
                  <a:srgbClr val="FFFFFF"/>
                </a:solidFill>
              </a:rPr>
              <a:t>Layout &amp; design – </a:t>
            </a:r>
            <a:r>
              <a:rPr lang="nl-BE" b="1" i="1" dirty="0" smtClean="0">
                <a:solidFill>
                  <a:srgbClr val="FFFFFF"/>
                </a:solidFill>
              </a:rPr>
              <a:t>“</a:t>
            </a:r>
            <a:r>
              <a:rPr lang="en-GB" b="1" i="1" dirty="0">
                <a:solidFill>
                  <a:srgbClr val="FFFFFF"/>
                </a:solidFill>
              </a:rPr>
              <a:t>Since the design is also a bit boring and does not invite me to further explore the site</a:t>
            </a:r>
            <a:r>
              <a:rPr lang="en-GB" b="1" i="1" dirty="0" smtClean="0">
                <a:solidFill>
                  <a:srgbClr val="FFFFFF"/>
                </a:solidFill>
              </a:rPr>
              <a:t>.”</a:t>
            </a:r>
            <a:endParaRPr lang="nl-BE" sz="2000" b="1" i="1" dirty="0" smtClean="0">
              <a:solidFill>
                <a:srgbClr val="FFFFFF"/>
              </a:solidFill>
            </a:endParaRPr>
          </a:p>
        </p:txBody>
      </p:sp>
    </p:spTree>
    <p:extLst>
      <p:ext uri="{BB962C8B-B14F-4D97-AF65-F5344CB8AC3E}">
        <p14:creationId xmlns:p14="http://schemas.microsoft.com/office/powerpoint/2010/main" val="1563473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preachersword.files.wordpress.com/2012/05/pushing-car.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39" r="7510"/>
          <a:stretch/>
        </p:blipFill>
        <p:spPr bwMode="auto">
          <a:xfrm>
            <a:off x="-1362076" y="0"/>
            <a:ext cx="72771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332315"/>
            <a:ext cx="5580184" cy="641350"/>
          </a:xfrm>
        </p:spPr>
        <p:txBody>
          <a:bodyPr/>
          <a:lstStyle/>
          <a:p>
            <a:pPr algn="ctr"/>
            <a:r>
              <a:rPr lang="en-GB" sz="3600" dirty="0" smtClean="0"/>
              <a:t>How to drive traffic to the site</a:t>
            </a:r>
            <a:endParaRPr lang="en-GB" sz="3600" dirty="0"/>
          </a:p>
          <a:p>
            <a:pPr lvl="0" algn="ctr"/>
            <a:r>
              <a:rPr lang="en-US" sz="2400" dirty="0" smtClean="0"/>
              <a:t>Post-activation</a:t>
            </a:r>
            <a:endParaRPr lang="en-US" sz="2400" dirty="0"/>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6">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2641660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thepreachersword.files.wordpress.com/2012/05/pushing-car.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50" r="426"/>
          <a:stretch/>
        </p:blipFill>
        <p:spPr bwMode="auto">
          <a:xfrm>
            <a:off x="0" y="-4286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806440"/>
            <a:ext cx="9143996" cy="105156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3" name="Picture 22" descr="Travel&amp;Leisure.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24" name="Picture 23" descr="InSitesConsult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25" name="Rounded Rectangle 24"/>
          <p:cNvSpPr/>
          <p:nvPr/>
        </p:nvSpPr>
        <p:spPr>
          <a:xfrm>
            <a:off x="368301" y="304826"/>
            <a:ext cx="5613399" cy="5695924"/>
          </a:xfrm>
          <a:prstGeom prst="roundRect">
            <a:avLst/>
          </a:prstGeom>
          <a:solidFill>
            <a:schemeClr val="bg1">
              <a:lumMod val="85000"/>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p:cNvSpPr txBox="1"/>
          <p:nvPr/>
        </p:nvSpPr>
        <p:spPr>
          <a:xfrm>
            <a:off x="2752841" y="750732"/>
            <a:ext cx="1846808" cy="523220"/>
          </a:xfrm>
          <a:prstGeom prst="rect">
            <a:avLst/>
          </a:prstGeom>
          <a:noFill/>
        </p:spPr>
        <p:txBody>
          <a:bodyPr wrap="square" rtlCol="0">
            <a:spAutoFit/>
          </a:bodyPr>
          <a:lstStyle/>
          <a:p>
            <a:pPr algn="r"/>
            <a:r>
              <a:rPr lang="en-US" sz="2800" b="1" dirty="0" smtClean="0">
                <a:solidFill>
                  <a:schemeClr val="tx2"/>
                </a:solidFill>
                <a:latin typeface="Times New Roman" pitchFamily="18" charset="0"/>
                <a:cs typeface="Times New Roman" pitchFamily="18" charset="0"/>
              </a:rPr>
              <a:t>Language</a:t>
            </a:r>
            <a:endParaRPr lang="en-US" sz="2800" b="1" dirty="0">
              <a:solidFill>
                <a:schemeClr val="tx2"/>
              </a:solidFill>
              <a:latin typeface="Times New Roman" pitchFamily="18" charset="0"/>
              <a:cs typeface="Times New Roman" pitchFamily="18" charset="0"/>
            </a:endParaRPr>
          </a:p>
        </p:txBody>
      </p:sp>
      <p:sp>
        <p:nvSpPr>
          <p:cNvPr id="27" name="TextBox 26"/>
          <p:cNvSpPr txBox="1"/>
          <p:nvPr/>
        </p:nvSpPr>
        <p:spPr>
          <a:xfrm>
            <a:off x="1400955" y="1211246"/>
            <a:ext cx="3159968" cy="307777"/>
          </a:xfrm>
          <a:prstGeom prst="rect">
            <a:avLst/>
          </a:prstGeom>
          <a:noFill/>
        </p:spPr>
        <p:txBody>
          <a:bodyPr wrap="square" rtlCol="0">
            <a:spAutoFit/>
          </a:bodyPr>
          <a:lstStyle/>
          <a:p>
            <a:pPr algn="r"/>
            <a:r>
              <a:rPr lang="en-GB" sz="1400" b="1" smtClean="0">
                <a:solidFill>
                  <a:schemeClr val="tx2"/>
                </a:solidFill>
                <a:latin typeface="Arial" pitchFamily="34" charset="0"/>
                <a:cs typeface="Arial" pitchFamily="34" charset="0"/>
              </a:rPr>
              <a:t>Extend/complete translation</a:t>
            </a:r>
            <a:endParaRPr lang="en-GB" sz="1400" b="1">
              <a:solidFill>
                <a:schemeClr val="tx2"/>
              </a:solidFill>
              <a:latin typeface="Arial" pitchFamily="34" charset="0"/>
              <a:cs typeface="Arial" pitchFamily="34" charset="0"/>
            </a:endParaRPr>
          </a:p>
        </p:txBody>
      </p:sp>
      <p:cxnSp>
        <p:nvCxnSpPr>
          <p:cNvPr id="29" name="Straight Connector 28"/>
          <p:cNvCxnSpPr/>
          <p:nvPr/>
        </p:nvCxnSpPr>
        <p:spPr>
          <a:xfrm>
            <a:off x="1971675" y="1691339"/>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971675" y="676584"/>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1001159" y="990419"/>
            <a:ext cx="504056" cy="4416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nl-BE" sz="2400" b="1" dirty="0"/>
          </a:p>
        </p:txBody>
      </p:sp>
      <p:sp>
        <p:nvSpPr>
          <p:cNvPr id="37" name="TextBox 36"/>
          <p:cNvSpPr txBox="1"/>
          <p:nvPr/>
        </p:nvSpPr>
        <p:spPr>
          <a:xfrm>
            <a:off x="2703194" y="1746421"/>
            <a:ext cx="1846808" cy="523220"/>
          </a:xfrm>
          <a:prstGeom prst="rect">
            <a:avLst/>
          </a:prstGeom>
          <a:noFill/>
        </p:spPr>
        <p:txBody>
          <a:bodyPr wrap="square" rtlCol="0">
            <a:spAutoFit/>
          </a:bodyPr>
          <a:lstStyle/>
          <a:p>
            <a:pPr algn="r"/>
            <a:r>
              <a:rPr lang="en-US" sz="2800" b="1" dirty="0" smtClean="0">
                <a:solidFill>
                  <a:schemeClr val="tx2"/>
                </a:solidFill>
                <a:latin typeface="Times New Roman" pitchFamily="18" charset="0"/>
                <a:cs typeface="Times New Roman" pitchFamily="18" charset="0"/>
              </a:rPr>
              <a:t>Graphics</a:t>
            </a:r>
            <a:endParaRPr lang="en-US" sz="2800" b="1" dirty="0">
              <a:solidFill>
                <a:schemeClr val="tx2"/>
              </a:solidFill>
              <a:latin typeface="Times New Roman" pitchFamily="18" charset="0"/>
              <a:cs typeface="Times New Roman" pitchFamily="18" charset="0"/>
            </a:endParaRPr>
          </a:p>
        </p:txBody>
      </p:sp>
      <p:sp>
        <p:nvSpPr>
          <p:cNvPr id="38" name="TextBox 37"/>
          <p:cNvSpPr txBox="1"/>
          <p:nvPr/>
        </p:nvSpPr>
        <p:spPr>
          <a:xfrm>
            <a:off x="1357712" y="2224746"/>
            <a:ext cx="3159968" cy="307777"/>
          </a:xfrm>
          <a:prstGeom prst="rect">
            <a:avLst/>
          </a:prstGeom>
          <a:noFill/>
        </p:spPr>
        <p:txBody>
          <a:bodyPr wrap="square" rtlCol="0">
            <a:spAutoFit/>
          </a:bodyPr>
          <a:lstStyle/>
          <a:p>
            <a:pPr algn="r"/>
            <a:r>
              <a:rPr lang="nl-NL" sz="1400" b="1" dirty="0" smtClean="0">
                <a:solidFill>
                  <a:schemeClr val="tx2"/>
                </a:solidFill>
                <a:latin typeface="Arial" pitchFamily="34" charset="0"/>
                <a:cs typeface="Arial" pitchFamily="34" charset="0"/>
              </a:rPr>
              <a:t>Enrich &amp; attractive</a:t>
            </a:r>
            <a:endParaRPr lang="nl-NL" sz="1400" b="1" dirty="0">
              <a:solidFill>
                <a:schemeClr val="tx2"/>
              </a:solidFill>
              <a:latin typeface="Arial" pitchFamily="34" charset="0"/>
              <a:cs typeface="Arial" pitchFamily="34" charset="0"/>
            </a:endParaRPr>
          </a:p>
        </p:txBody>
      </p:sp>
      <p:cxnSp>
        <p:nvCxnSpPr>
          <p:cNvPr id="41" name="Straight Connector 40"/>
          <p:cNvCxnSpPr/>
          <p:nvPr/>
        </p:nvCxnSpPr>
        <p:spPr>
          <a:xfrm>
            <a:off x="1928432" y="2704839"/>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957916" y="2003919"/>
            <a:ext cx="504056" cy="4416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2</a:t>
            </a:r>
            <a:endParaRPr lang="nl-BE" sz="2400" b="1" dirty="0"/>
          </a:p>
        </p:txBody>
      </p:sp>
      <p:sp>
        <p:nvSpPr>
          <p:cNvPr id="44" name="TextBox 43"/>
          <p:cNvSpPr txBox="1"/>
          <p:nvPr/>
        </p:nvSpPr>
        <p:spPr>
          <a:xfrm>
            <a:off x="2714115" y="2718296"/>
            <a:ext cx="1846808" cy="523220"/>
          </a:xfrm>
          <a:prstGeom prst="rect">
            <a:avLst/>
          </a:prstGeom>
          <a:noFill/>
        </p:spPr>
        <p:txBody>
          <a:bodyPr wrap="square" rtlCol="0">
            <a:spAutoFit/>
          </a:bodyPr>
          <a:lstStyle/>
          <a:p>
            <a:pPr algn="r"/>
            <a:r>
              <a:rPr lang="en-US" sz="2800" b="1" dirty="0" smtClean="0">
                <a:solidFill>
                  <a:schemeClr val="tx2"/>
                </a:solidFill>
                <a:latin typeface="Times New Roman" pitchFamily="18" charset="0"/>
                <a:cs typeface="Times New Roman" pitchFamily="18" charset="0"/>
              </a:rPr>
              <a:t>Navigation</a:t>
            </a:r>
            <a:endParaRPr lang="en-US" sz="2800" b="1" dirty="0">
              <a:solidFill>
                <a:schemeClr val="tx2"/>
              </a:solidFill>
              <a:latin typeface="Times New Roman" pitchFamily="18" charset="0"/>
              <a:cs typeface="Times New Roman" pitchFamily="18" charset="0"/>
            </a:endParaRPr>
          </a:p>
        </p:txBody>
      </p:sp>
      <p:sp>
        <p:nvSpPr>
          <p:cNvPr id="45" name="TextBox 44"/>
          <p:cNvSpPr txBox="1"/>
          <p:nvPr/>
        </p:nvSpPr>
        <p:spPr>
          <a:xfrm>
            <a:off x="1362229" y="3178810"/>
            <a:ext cx="3159968" cy="307777"/>
          </a:xfrm>
          <a:prstGeom prst="rect">
            <a:avLst/>
          </a:prstGeom>
          <a:noFill/>
        </p:spPr>
        <p:txBody>
          <a:bodyPr wrap="square" rtlCol="0">
            <a:spAutoFit/>
          </a:bodyPr>
          <a:lstStyle/>
          <a:p>
            <a:pPr algn="r"/>
            <a:r>
              <a:rPr lang="nl-NL" sz="1400" b="1" dirty="0" smtClean="0">
                <a:solidFill>
                  <a:schemeClr val="tx2"/>
                </a:solidFill>
                <a:latin typeface="Arial" pitchFamily="34" charset="0"/>
                <a:cs typeface="Arial" pitchFamily="34" charset="0"/>
              </a:rPr>
              <a:t>Intuitive &amp; transparent</a:t>
            </a:r>
            <a:endParaRPr lang="nl-NL" sz="1400" b="1" dirty="0">
              <a:solidFill>
                <a:schemeClr val="tx2"/>
              </a:solidFill>
              <a:latin typeface="Arial" pitchFamily="34" charset="0"/>
              <a:cs typeface="Arial" pitchFamily="34" charset="0"/>
            </a:endParaRPr>
          </a:p>
        </p:txBody>
      </p:sp>
      <p:cxnSp>
        <p:nvCxnSpPr>
          <p:cNvPr id="46" name="Straight Connector 45"/>
          <p:cNvCxnSpPr/>
          <p:nvPr/>
        </p:nvCxnSpPr>
        <p:spPr>
          <a:xfrm>
            <a:off x="1932949" y="3658903"/>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962433" y="2957983"/>
            <a:ext cx="504056" cy="4416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3</a:t>
            </a:r>
            <a:endParaRPr lang="nl-BE" sz="2400" b="1" dirty="0"/>
          </a:p>
        </p:txBody>
      </p:sp>
      <p:sp>
        <p:nvSpPr>
          <p:cNvPr id="49" name="TextBox 48"/>
          <p:cNvSpPr txBox="1"/>
          <p:nvPr/>
        </p:nvSpPr>
        <p:spPr>
          <a:xfrm>
            <a:off x="2703194" y="3720775"/>
            <a:ext cx="1846808" cy="523220"/>
          </a:xfrm>
          <a:prstGeom prst="rect">
            <a:avLst/>
          </a:prstGeom>
          <a:noFill/>
        </p:spPr>
        <p:txBody>
          <a:bodyPr wrap="square" rtlCol="0">
            <a:spAutoFit/>
          </a:bodyPr>
          <a:lstStyle/>
          <a:p>
            <a:pPr algn="r"/>
            <a:r>
              <a:rPr lang="en-US" sz="2800" b="1" dirty="0" smtClean="0">
                <a:solidFill>
                  <a:schemeClr val="tx2"/>
                </a:solidFill>
                <a:latin typeface="Times New Roman" pitchFamily="18" charset="0"/>
                <a:cs typeface="Times New Roman" pitchFamily="18" charset="0"/>
              </a:rPr>
              <a:t>Design</a:t>
            </a:r>
            <a:endParaRPr lang="en-US" sz="2800" b="1" dirty="0">
              <a:solidFill>
                <a:schemeClr val="tx2"/>
              </a:solidFill>
              <a:latin typeface="Times New Roman" pitchFamily="18" charset="0"/>
              <a:cs typeface="Times New Roman" pitchFamily="18" charset="0"/>
            </a:endParaRPr>
          </a:p>
        </p:txBody>
      </p:sp>
      <p:sp>
        <p:nvSpPr>
          <p:cNvPr id="50" name="TextBox 49"/>
          <p:cNvSpPr txBox="1"/>
          <p:nvPr/>
        </p:nvSpPr>
        <p:spPr>
          <a:xfrm>
            <a:off x="1351308" y="4181289"/>
            <a:ext cx="3159968" cy="307777"/>
          </a:xfrm>
          <a:prstGeom prst="rect">
            <a:avLst/>
          </a:prstGeom>
          <a:noFill/>
        </p:spPr>
        <p:txBody>
          <a:bodyPr wrap="square" rtlCol="0">
            <a:spAutoFit/>
          </a:bodyPr>
          <a:lstStyle/>
          <a:p>
            <a:pPr algn="r"/>
            <a:r>
              <a:rPr lang="nl-NL" sz="1400" b="1" dirty="0" smtClean="0">
                <a:solidFill>
                  <a:schemeClr val="tx2"/>
                </a:solidFill>
                <a:latin typeface="Arial" pitchFamily="34" charset="0"/>
                <a:cs typeface="Arial" pitchFamily="34" charset="0"/>
              </a:rPr>
              <a:t>Visually sell yourself</a:t>
            </a:r>
            <a:endParaRPr lang="nl-NL" sz="1400" b="1" dirty="0">
              <a:solidFill>
                <a:schemeClr val="tx2"/>
              </a:solidFill>
              <a:latin typeface="Arial" pitchFamily="34" charset="0"/>
              <a:cs typeface="Arial" pitchFamily="34" charset="0"/>
            </a:endParaRPr>
          </a:p>
        </p:txBody>
      </p:sp>
      <p:sp>
        <p:nvSpPr>
          <p:cNvPr id="53" name="Oval 52"/>
          <p:cNvSpPr/>
          <p:nvPr/>
        </p:nvSpPr>
        <p:spPr>
          <a:xfrm>
            <a:off x="951512" y="3960462"/>
            <a:ext cx="504056" cy="4416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4</a:t>
            </a:r>
            <a:endParaRPr lang="nl-BE" sz="2400" b="1" dirty="0"/>
          </a:p>
        </p:txBody>
      </p:sp>
      <p:sp>
        <p:nvSpPr>
          <p:cNvPr id="54" name="TextBox 53"/>
          <p:cNvSpPr txBox="1"/>
          <p:nvPr/>
        </p:nvSpPr>
        <p:spPr>
          <a:xfrm>
            <a:off x="1455568" y="4722657"/>
            <a:ext cx="3143455" cy="461665"/>
          </a:xfrm>
          <a:prstGeom prst="rect">
            <a:avLst/>
          </a:prstGeom>
          <a:noFill/>
        </p:spPr>
        <p:txBody>
          <a:bodyPr wrap="square" rtlCol="0">
            <a:spAutoFit/>
          </a:bodyPr>
          <a:lstStyle/>
          <a:p>
            <a:pPr algn="r"/>
            <a:r>
              <a:rPr lang="en-GB" sz="2400" b="1" smtClean="0">
                <a:solidFill>
                  <a:schemeClr val="tx2"/>
                </a:solidFill>
                <a:latin typeface="Times New Roman" pitchFamily="18" charset="0"/>
                <a:cs typeface="Times New Roman" pitchFamily="18" charset="0"/>
              </a:rPr>
              <a:t>Content and Curation</a:t>
            </a:r>
            <a:endParaRPr lang="en-GB" sz="2400" b="1">
              <a:solidFill>
                <a:schemeClr val="tx2"/>
              </a:solidFill>
              <a:latin typeface="Times New Roman" pitchFamily="18" charset="0"/>
              <a:cs typeface="Times New Roman" pitchFamily="18" charset="0"/>
            </a:endParaRPr>
          </a:p>
        </p:txBody>
      </p:sp>
      <p:sp>
        <p:nvSpPr>
          <p:cNvPr id="55" name="TextBox 54"/>
          <p:cNvSpPr txBox="1"/>
          <p:nvPr/>
        </p:nvSpPr>
        <p:spPr>
          <a:xfrm>
            <a:off x="1400329" y="5183171"/>
            <a:ext cx="3159968" cy="307777"/>
          </a:xfrm>
          <a:prstGeom prst="rect">
            <a:avLst/>
          </a:prstGeom>
          <a:noFill/>
        </p:spPr>
        <p:txBody>
          <a:bodyPr wrap="square" rtlCol="0">
            <a:spAutoFit/>
          </a:bodyPr>
          <a:lstStyle/>
          <a:p>
            <a:pPr algn="r"/>
            <a:r>
              <a:rPr lang="nl-NL" sz="1400" b="1" dirty="0" smtClean="0">
                <a:solidFill>
                  <a:schemeClr val="tx2"/>
                </a:solidFill>
                <a:latin typeface="Arial" pitchFamily="34" charset="0"/>
                <a:cs typeface="Arial" pitchFamily="34" charset="0"/>
              </a:rPr>
              <a:t>Enrich, expand &amp; enhance</a:t>
            </a:r>
            <a:endParaRPr lang="nl-NL" sz="1400" b="1" dirty="0">
              <a:solidFill>
                <a:schemeClr val="tx2"/>
              </a:solidFill>
              <a:latin typeface="Arial" pitchFamily="34" charset="0"/>
              <a:cs typeface="Arial" pitchFamily="34" charset="0"/>
            </a:endParaRPr>
          </a:p>
        </p:txBody>
      </p:sp>
      <p:cxnSp>
        <p:nvCxnSpPr>
          <p:cNvPr id="56" name="Straight Connector 55"/>
          <p:cNvCxnSpPr/>
          <p:nvPr/>
        </p:nvCxnSpPr>
        <p:spPr>
          <a:xfrm>
            <a:off x="1971049" y="5663264"/>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71049" y="4648509"/>
            <a:ext cx="25408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000533" y="4962344"/>
            <a:ext cx="504056" cy="4416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5</a:t>
            </a:r>
          </a:p>
        </p:txBody>
      </p:sp>
      <p:sp>
        <p:nvSpPr>
          <p:cNvPr id="28" name="Rectangle 27"/>
          <p:cNvSpPr/>
          <p:nvPr/>
        </p:nvSpPr>
        <p:spPr>
          <a:xfrm rot="775276">
            <a:off x="4309549" y="212875"/>
            <a:ext cx="195075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0" name="TextBox 29"/>
          <p:cNvSpPr txBox="1"/>
          <p:nvPr/>
        </p:nvSpPr>
        <p:spPr>
          <a:xfrm rot="775276">
            <a:off x="4355148" y="201170"/>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DRIVERS</a:t>
            </a:r>
            <a:endParaRPr lang="nl-BE" b="1" dirty="0">
              <a:solidFill>
                <a:schemeClr val="bg1"/>
              </a:solidFill>
              <a:latin typeface="Arial Black" pitchFamily="34" charset="0"/>
              <a:cs typeface="Arial" pitchFamily="34" charset="0"/>
            </a:endParaRPr>
          </a:p>
        </p:txBody>
      </p:sp>
      <p:sp>
        <p:nvSpPr>
          <p:cNvPr id="15" name="Text Placeholder 3"/>
          <p:cNvSpPr txBox="1">
            <a:spLocks/>
          </p:cNvSpPr>
          <p:nvPr/>
        </p:nvSpPr>
        <p:spPr>
          <a:xfrm rot="775276">
            <a:off x="4704047" y="679476"/>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6" name="Rectangle 15"/>
          <p:cNvSpPr/>
          <p:nvPr/>
        </p:nvSpPr>
        <p:spPr>
          <a:xfrm rot="548545">
            <a:off x="4527109" y="630605"/>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7" name="TextBox 16"/>
          <p:cNvSpPr txBox="1"/>
          <p:nvPr/>
        </p:nvSpPr>
        <p:spPr>
          <a:xfrm rot="548545">
            <a:off x="4486611" y="610494"/>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 WEBSITE</a:t>
            </a:r>
            <a:endParaRPr lang="nl-BE"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592700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Background information</a:t>
            </a:r>
            <a:endParaRPr lang="nl-BE" dirty="0"/>
          </a:p>
        </p:txBody>
      </p:sp>
      <p:sp>
        <p:nvSpPr>
          <p:cNvPr id="3" name="Content Placeholder 2"/>
          <p:cNvSpPr>
            <a:spLocks noGrp="1"/>
          </p:cNvSpPr>
          <p:nvPr>
            <p:ph idx="1"/>
          </p:nvPr>
        </p:nvSpPr>
        <p:spPr/>
        <p:txBody>
          <a:bodyPr>
            <a:normAutofit lnSpcReduction="10000"/>
          </a:bodyPr>
          <a:lstStyle/>
          <a:p>
            <a:r>
              <a:rPr lang="en-GB" sz="1600" dirty="0" smtClean="0">
                <a:solidFill>
                  <a:schemeClr val="tx1">
                    <a:lumMod val="65000"/>
                    <a:lumOff val="35000"/>
                  </a:schemeClr>
                </a:solidFill>
              </a:rPr>
              <a:t>Europeana, Europe's “digital museum, library and archive” portal launched in 2008.  The portal gives access to over 23 million cultural reference points such as films, books and museum objects contributed by over 2,000 European GLAMS.</a:t>
            </a:r>
          </a:p>
          <a:p>
            <a:endParaRPr lang="en-GB" sz="1600" dirty="0" smtClean="0">
              <a:solidFill>
                <a:schemeClr val="tx1">
                  <a:lumMod val="65000"/>
                  <a:lumOff val="35000"/>
                </a:schemeClr>
              </a:solidFill>
            </a:endParaRPr>
          </a:p>
          <a:p>
            <a:r>
              <a:rPr lang="en-GB" sz="1600" dirty="0" smtClean="0">
                <a:solidFill>
                  <a:schemeClr val="tx1">
                    <a:lumMod val="65000"/>
                    <a:lumOff val="35000"/>
                  </a:schemeClr>
                </a:solidFill>
              </a:rPr>
              <a:t>PR campaigns have already been rolled out in some EU member states, and the programme will continue from 2012</a:t>
            </a:r>
          </a:p>
          <a:p>
            <a:endParaRPr lang="en-GB" sz="1600" dirty="0" smtClean="0">
              <a:solidFill>
                <a:schemeClr val="tx1">
                  <a:lumMod val="65000"/>
                  <a:lumOff val="35000"/>
                </a:schemeClr>
              </a:solidFill>
            </a:endParaRPr>
          </a:p>
          <a:p>
            <a:r>
              <a:rPr lang="en-GB" sz="1600" dirty="0" smtClean="0">
                <a:solidFill>
                  <a:schemeClr val="tx1">
                    <a:lumMod val="65000"/>
                    <a:lumOff val="35000"/>
                  </a:schemeClr>
                </a:solidFill>
              </a:rPr>
              <a:t>Up to this point, no study has been conducted which can assess target user groups awareness, attitudes and usage of the site.</a:t>
            </a:r>
          </a:p>
          <a:p>
            <a:endParaRPr lang="en-GB" sz="1600" dirty="0" smtClean="0">
              <a:solidFill>
                <a:schemeClr val="tx1">
                  <a:lumMod val="65000"/>
                  <a:lumOff val="35000"/>
                </a:schemeClr>
              </a:solidFill>
            </a:endParaRPr>
          </a:p>
          <a:p>
            <a:r>
              <a:rPr lang="en-GB" sz="1600" b="1" dirty="0" smtClean="0"/>
              <a:t>The objectives of this study were to measure awareness, usage, and recommendation of Europeana at an early stage - before campaigns began and allow us to benchmark any future movements.  </a:t>
            </a:r>
          </a:p>
          <a:p>
            <a:endParaRPr lang="en-GB" sz="1600" b="1" dirty="0"/>
          </a:p>
          <a:p>
            <a:r>
              <a:rPr lang="en-GB" sz="1600" b="1" dirty="0" smtClean="0">
                <a:solidFill>
                  <a:schemeClr val="tx1">
                    <a:lumMod val="50000"/>
                    <a:lumOff val="50000"/>
                  </a:schemeClr>
                </a:solidFill>
              </a:rPr>
              <a:t>A further study will be conducted later in the year (timing TBD) to measure shifts in attitudes and awareness in the same three markets to understand successes </a:t>
            </a:r>
          </a:p>
          <a:p>
            <a:endParaRPr lang="en-GB" sz="1600" dirty="0">
              <a:solidFill>
                <a:schemeClr val="tx1">
                  <a:lumMod val="65000"/>
                  <a:lumOff val="35000"/>
                </a:schemeClr>
              </a:solidFill>
            </a:endParaRPr>
          </a:p>
          <a:p>
            <a:pPr lvl="1"/>
            <a:endParaRPr lang="en-GB" sz="1400" dirty="0" smtClean="0"/>
          </a:p>
          <a:p>
            <a:pPr marL="57150" indent="0">
              <a:buNone/>
            </a:pPr>
            <a:endParaRPr lang="nl-BE" sz="1600" dirty="0"/>
          </a:p>
        </p:txBody>
      </p:sp>
      <p:sp>
        <p:nvSpPr>
          <p:cNvPr id="4" name="Text Placeholder 3"/>
          <p:cNvSpPr>
            <a:spLocks noGrp="1"/>
          </p:cNvSpPr>
          <p:nvPr>
            <p:ph type="body" sz="half" idx="2"/>
          </p:nvPr>
        </p:nvSpPr>
        <p:spPr>
          <a:xfrm>
            <a:off x="7528516" y="6274164"/>
            <a:ext cx="1619251" cy="403225"/>
          </a:xfrm>
        </p:spPr>
        <p:txBody>
          <a:bodyPr/>
          <a:lstStyle/>
          <a:p>
            <a:r>
              <a:rPr lang="nl-BE" dirty="0" smtClean="0"/>
              <a:t>Background information</a:t>
            </a:r>
            <a:endParaRPr lang="nl-BE" dirty="0"/>
          </a:p>
        </p:txBody>
      </p:sp>
      <p:pic>
        <p:nvPicPr>
          <p:cNvPr id="5" name="Picture 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Tree>
    <p:extLst>
      <p:ext uri="{BB962C8B-B14F-4D97-AF65-F5344CB8AC3E}">
        <p14:creationId xmlns:p14="http://schemas.microsoft.com/office/powerpoint/2010/main" val="2175248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txBox="1">
            <a:spLocks/>
          </p:cNvSpPr>
          <p:nvPr/>
        </p:nvSpPr>
        <p:spPr>
          <a:xfrm>
            <a:off x="4827666" y="1601496"/>
            <a:ext cx="3945995" cy="529341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None/>
            </a:pPr>
            <a:r>
              <a:rPr lang="en-US" sz="1200" b="1" dirty="0" smtClean="0">
                <a:solidFill>
                  <a:srgbClr val="F90752"/>
                </a:solidFill>
                <a:latin typeface="Arial" pitchFamily="34" charset="0"/>
                <a:cs typeface="Arial" pitchFamily="34" charset="0"/>
              </a:rPr>
              <a:t>Demand to improve the graphics</a:t>
            </a:r>
            <a:r>
              <a:rPr lang="en-US" sz="1200" dirty="0" smtClean="0">
                <a:latin typeface="Arial" pitchFamily="34" charset="0"/>
                <a:cs typeface="Arial" pitchFamily="34" charset="0"/>
              </a:rPr>
              <a:t>: current graphics appear unattractive and deters users from returning.</a:t>
            </a:r>
            <a:endParaRPr lang="en-US" sz="1200" dirty="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r>
              <a:rPr lang="en-US" sz="1200" dirty="0" smtClean="0">
                <a:latin typeface="Arial" pitchFamily="34" charset="0"/>
                <a:cs typeface="Arial" pitchFamily="34" charset="0"/>
              </a:rPr>
              <a:t>Graphics and images should be…</a:t>
            </a:r>
          </a:p>
          <a:p>
            <a:pPr marL="0" indent="0" algn="just">
              <a:buFont typeface="Arial" pitchFamily="34" charset="0"/>
              <a:buNone/>
            </a:pPr>
            <a:endParaRPr lang="en-US" sz="1200" b="1" dirty="0">
              <a:latin typeface="Arial" pitchFamily="34" charset="0"/>
              <a:cs typeface="Arial" pitchFamily="34" charset="0"/>
            </a:endParaRPr>
          </a:p>
          <a:p>
            <a:pPr marL="228600" indent="-228600" algn="just">
              <a:buFont typeface="+mj-lt"/>
              <a:buAutoNum type="arabicPeriod"/>
            </a:pPr>
            <a:r>
              <a:rPr lang="en-US" sz="1200" b="1" dirty="0" smtClean="0">
                <a:solidFill>
                  <a:srgbClr val="F90752"/>
                </a:solidFill>
                <a:latin typeface="Arial" pitchFamily="34" charset="0"/>
                <a:cs typeface="Arial" pitchFamily="34" charset="0"/>
              </a:rPr>
              <a:t>More appealing</a:t>
            </a:r>
          </a:p>
          <a:p>
            <a:pPr marL="228600" indent="-228600" algn="just">
              <a:buFont typeface="+mj-lt"/>
              <a:buAutoNum type="arabicPeriod"/>
            </a:pPr>
            <a:r>
              <a:rPr lang="en-US" sz="1200" b="1" dirty="0" smtClean="0">
                <a:solidFill>
                  <a:srgbClr val="F90752"/>
                </a:solidFill>
                <a:latin typeface="Arial" pitchFamily="34" charset="0"/>
                <a:cs typeface="Arial" pitchFamily="34" charset="0"/>
              </a:rPr>
              <a:t>Colourful &amp; vivid</a:t>
            </a:r>
          </a:p>
          <a:p>
            <a:pPr marL="228600" indent="-228600" algn="just">
              <a:buFont typeface="+mj-lt"/>
              <a:buAutoNum type="arabicPeriod"/>
            </a:pPr>
            <a:r>
              <a:rPr lang="en-US" sz="1200" b="1" dirty="0" smtClean="0">
                <a:solidFill>
                  <a:srgbClr val="F90752"/>
                </a:solidFill>
                <a:latin typeface="Arial" pitchFamily="34" charset="0"/>
                <a:cs typeface="Arial" pitchFamily="34" charset="0"/>
              </a:rPr>
              <a:t>Higher in volume</a:t>
            </a:r>
          </a:p>
          <a:p>
            <a:pPr marL="228600" indent="-228600" algn="just">
              <a:buFont typeface="+mj-lt"/>
              <a:buAutoNum type="arabicPeriod"/>
            </a:pPr>
            <a:r>
              <a:rPr lang="en-US" sz="1200" b="1" dirty="0" smtClean="0">
                <a:solidFill>
                  <a:srgbClr val="F90752"/>
                </a:solidFill>
                <a:latin typeface="Arial" pitchFamily="34" charset="0"/>
                <a:cs typeface="Arial" pitchFamily="34" charset="0"/>
              </a:rPr>
              <a:t>Better quality</a:t>
            </a:r>
          </a:p>
          <a:p>
            <a:pPr marL="228600" indent="-228600" algn="just">
              <a:buFont typeface="+mj-lt"/>
              <a:buAutoNum type="arabicPeriod"/>
            </a:pPr>
            <a:endParaRPr lang="en-US" sz="1200" b="1"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p:txBody>
      </p:sp>
      <p:sp>
        <p:nvSpPr>
          <p:cNvPr id="34" name="Content Placeholder 2"/>
          <p:cNvSpPr txBox="1">
            <a:spLocks/>
          </p:cNvSpPr>
          <p:nvPr/>
        </p:nvSpPr>
        <p:spPr>
          <a:xfrm>
            <a:off x="560466" y="1591971"/>
            <a:ext cx="3945995" cy="529341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None/>
            </a:pPr>
            <a:r>
              <a:rPr lang="en-US" sz="1200" b="1" dirty="0" smtClean="0">
                <a:solidFill>
                  <a:srgbClr val="F90752"/>
                </a:solidFill>
                <a:latin typeface="Arial" pitchFamily="34" charset="0"/>
                <a:cs typeface="Arial" pitchFamily="34" charset="0"/>
              </a:rPr>
              <a:t>The extent of the current translations is a barrier</a:t>
            </a:r>
            <a:r>
              <a:rPr lang="en-US" sz="1200" dirty="0" smtClean="0">
                <a:latin typeface="Arial" pitchFamily="34" charset="0"/>
                <a:cs typeface="Arial" pitchFamily="34" charset="0"/>
              </a:rPr>
              <a:t>: translations are limited i.e. they do not extend to all functions/sections of the website.</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Users commented that despite selecting their preferred language, majority of the information appears in English.</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Some believed this was a fault, whilst others believe it makes the site unusable.</a:t>
            </a:r>
          </a:p>
          <a:p>
            <a:pPr marL="0" indent="0" algn="just">
              <a:buNone/>
            </a:pPr>
            <a:endParaRPr lang="en-US" sz="1200" b="1" dirty="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Title 1"/>
          <p:cNvSpPr>
            <a:spLocks noGrp="1"/>
          </p:cNvSpPr>
          <p:nvPr>
            <p:ph type="title"/>
          </p:nvPr>
        </p:nvSpPr>
        <p:spPr>
          <a:xfrm>
            <a:off x="457199" y="295275"/>
            <a:ext cx="6675010" cy="945349"/>
          </a:xfrm>
        </p:spPr>
        <p:txBody>
          <a:bodyPr/>
          <a:lstStyle/>
          <a:p>
            <a:r>
              <a:rPr lang="nl-BE" sz="2200" dirty="0" smtClean="0"/>
              <a:t>Language is a barrier to utilise the site, improved graphics will encourage repeat visits</a:t>
            </a:r>
            <a:endParaRPr lang="nl-BE" sz="2200" dirty="0"/>
          </a:p>
        </p:txBody>
      </p:sp>
      <p:sp>
        <p:nvSpPr>
          <p:cNvPr id="28" name="Rectangle 27"/>
          <p:cNvSpPr/>
          <p:nvPr/>
        </p:nvSpPr>
        <p:spPr>
          <a:xfrm rot="775276">
            <a:off x="6758155" y="478903"/>
            <a:ext cx="195075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0" name="TextBox 29"/>
          <p:cNvSpPr txBox="1"/>
          <p:nvPr/>
        </p:nvSpPr>
        <p:spPr>
          <a:xfrm rot="775276">
            <a:off x="6803754" y="467198"/>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DRIVERS</a:t>
            </a:r>
            <a:endParaRPr lang="nl-BE" b="1" dirty="0">
              <a:solidFill>
                <a:schemeClr val="bg1"/>
              </a:solidFill>
              <a:latin typeface="Arial Black" pitchFamily="34" charset="0"/>
              <a:cs typeface="Arial" pitchFamily="34" charset="0"/>
            </a:endParaRPr>
          </a:p>
        </p:txBody>
      </p:sp>
      <p:cxnSp>
        <p:nvCxnSpPr>
          <p:cNvPr id="39" name="Straight Connector 38"/>
          <p:cNvCxnSpPr/>
          <p:nvPr/>
        </p:nvCxnSpPr>
        <p:spPr>
          <a:xfrm flipV="1">
            <a:off x="4572000" y="2066951"/>
            <a:ext cx="0" cy="3695726"/>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Text Placeholder 3"/>
          <p:cNvSpPr txBox="1">
            <a:spLocks/>
          </p:cNvSpPr>
          <p:nvPr/>
        </p:nvSpPr>
        <p:spPr>
          <a:xfrm rot="775276">
            <a:off x="7152653" y="1012179"/>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6" name="Rectangle 15"/>
          <p:cNvSpPr/>
          <p:nvPr/>
        </p:nvSpPr>
        <p:spPr>
          <a:xfrm rot="548545">
            <a:off x="6975715" y="896633"/>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7" name="TextBox 16"/>
          <p:cNvSpPr txBox="1"/>
          <p:nvPr/>
        </p:nvSpPr>
        <p:spPr>
          <a:xfrm rot="548545">
            <a:off x="6935217" y="8765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 WEBSITE</a:t>
            </a:r>
            <a:endParaRPr lang="nl-BE" b="1" dirty="0">
              <a:solidFill>
                <a:schemeClr val="bg1"/>
              </a:solidFill>
              <a:latin typeface="Arial Black" pitchFamily="34" charset="0"/>
              <a:cs typeface="Arial"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3" name="Picture 22" descr="Travel&amp;Leisur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24" name="Picture 23" descr="InSitesConsul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31" name="Rectangle 30"/>
          <p:cNvSpPr/>
          <p:nvPr/>
        </p:nvSpPr>
        <p:spPr>
          <a:xfrm>
            <a:off x="674369" y="1584789"/>
            <a:ext cx="2170787" cy="307777"/>
          </a:xfrm>
          <a:prstGeom prst="rect">
            <a:avLst/>
          </a:prstGeom>
          <a:solidFill>
            <a:schemeClr val="tx1"/>
          </a:solidFill>
        </p:spPr>
        <p:txBody>
          <a:bodyPr wrap="none">
            <a:spAutoFit/>
          </a:bodyPr>
          <a:lstStyle/>
          <a:p>
            <a:pPr algn="just"/>
            <a:r>
              <a:rPr lang="en-US" sz="1400" b="1" dirty="0" smtClean="0">
                <a:solidFill>
                  <a:schemeClr val="bg1"/>
                </a:solidFill>
                <a:latin typeface="Arial" pitchFamily="34" charset="0"/>
                <a:cs typeface="Arial" pitchFamily="34" charset="0"/>
              </a:rPr>
              <a:t>Language &amp; translation</a:t>
            </a:r>
            <a:endParaRPr lang="en-US" sz="1400" b="1" dirty="0">
              <a:solidFill>
                <a:schemeClr val="bg1"/>
              </a:solidFill>
              <a:latin typeface="Arial" pitchFamily="34" charset="0"/>
              <a:cs typeface="Arial" pitchFamily="34" charset="0"/>
            </a:endParaRPr>
          </a:p>
        </p:txBody>
      </p:sp>
      <p:sp>
        <p:nvSpPr>
          <p:cNvPr id="32" name="Rectangle 31"/>
          <p:cNvSpPr/>
          <p:nvPr/>
        </p:nvSpPr>
        <p:spPr>
          <a:xfrm>
            <a:off x="4937917" y="1584790"/>
            <a:ext cx="960519" cy="307777"/>
          </a:xfrm>
          <a:prstGeom prst="rect">
            <a:avLst/>
          </a:prstGeom>
          <a:solidFill>
            <a:schemeClr val="tx1"/>
          </a:solidFill>
        </p:spPr>
        <p:txBody>
          <a:bodyPr wrap="none">
            <a:spAutoFit/>
          </a:bodyPr>
          <a:lstStyle/>
          <a:p>
            <a:pPr algn="just"/>
            <a:r>
              <a:rPr lang="en-US" sz="1400" b="1" dirty="0" smtClean="0">
                <a:solidFill>
                  <a:schemeClr val="bg1"/>
                </a:solidFill>
                <a:latin typeface="Arial" pitchFamily="34" charset="0"/>
                <a:cs typeface="Arial" pitchFamily="34" charset="0"/>
              </a:rPr>
              <a:t>Graphics</a:t>
            </a:r>
            <a:endParaRPr lang="en-US" sz="1400" b="1" dirty="0">
              <a:solidFill>
                <a:schemeClr val="bg1"/>
              </a:solidFill>
              <a:latin typeface="Arial" pitchFamily="34" charset="0"/>
              <a:cs typeface="Arial" pitchFamily="34" charset="0"/>
            </a:endParaRPr>
          </a:p>
        </p:txBody>
      </p:sp>
      <p:sp>
        <p:nvSpPr>
          <p:cNvPr id="33" name="Rectangular Callout 32"/>
          <p:cNvSpPr/>
          <p:nvPr/>
        </p:nvSpPr>
        <p:spPr>
          <a:xfrm>
            <a:off x="490922" y="4386962"/>
            <a:ext cx="307662" cy="194506"/>
          </a:xfrm>
          <a:prstGeom prst="wedgeRectCallout">
            <a:avLst>
              <a:gd name="adj1" fmla="val 41816"/>
              <a:gd name="adj2" fmla="val 10333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GB" dirty="0"/>
          </a:p>
        </p:txBody>
      </p:sp>
      <p:pic>
        <p:nvPicPr>
          <p:cNvPr id="26" name="Picture 25" descr="lijntj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4" name="Rectangle 3"/>
          <p:cNvSpPr/>
          <p:nvPr/>
        </p:nvSpPr>
        <p:spPr>
          <a:xfrm>
            <a:off x="770009" y="4525060"/>
            <a:ext cx="3707877" cy="461665"/>
          </a:xfrm>
          <a:prstGeom prst="rect">
            <a:avLst/>
          </a:prstGeom>
        </p:spPr>
        <p:txBody>
          <a:bodyPr wrap="square">
            <a:spAutoFit/>
          </a:bodyPr>
          <a:lstStyle/>
          <a:p>
            <a:r>
              <a:rPr lang="en-GB" sz="1200" b="1" dirty="0" smtClean="0">
                <a:latin typeface="Arial" pitchFamily="34" charset="0"/>
                <a:cs typeface="Arial" pitchFamily="34" charset="0"/>
              </a:rPr>
              <a:t>“It </a:t>
            </a:r>
            <a:r>
              <a:rPr lang="en-GB" sz="1200" b="1" dirty="0">
                <a:latin typeface="Arial" pitchFamily="34" charset="0"/>
                <a:cs typeface="Arial" pitchFamily="34" charset="0"/>
              </a:rPr>
              <a:t>is accessible only to those who know the English </a:t>
            </a:r>
            <a:r>
              <a:rPr lang="en-GB" sz="1200" b="1" dirty="0" smtClean="0">
                <a:latin typeface="Arial" pitchFamily="34" charset="0"/>
                <a:cs typeface="Arial" pitchFamily="34" charset="0"/>
              </a:rPr>
              <a:t>language.”</a:t>
            </a:r>
            <a:endParaRPr lang="en-GB" sz="1200" b="1" dirty="0">
              <a:latin typeface="Arial" pitchFamily="34" charset="0"/>
              <a:cs typeface="Arial" pitchFamily="34" charset="0"/>
            </a:endParaRPr>
          </a:p>
        </p:txBody>
      </p:sp>
      <p:sp>
        <p:nvSpPr>
          <p:cNvPr id="6" name="Rectangle 5"/>
          <p:cNvSpPr/>
          <p:nvPr/>
        </p:nvSpPr>
        <p:spPr>
          <a:xfrm>
            <a:off x="770009" y="5647641"/>
            <a:ext cx="4012844" cy="461665"/>
          </a:xfrm>
          <a:prstGeom prst="rect">
            <a:avLst/>
          </a:prstGeom>
        </p:spPr>
        <p:txBody>
          <a:bodyPr wrap="square">
            <a:spAutoFit/>
          </a:bodyPr>
          <a:lstStyle/>
          <a:p>
            <a:r>
              <a:rPr lang="en-GB" sz="1200" b="1" dirty="0" smtClean="0">
                <a:latin typeface="Arial" pitchFamily="34" charset="0"/>
                <a:cs typeface="Arial" pitchFamily="34" charset="0"/>
              </a:rPr>
              <a:t>“It </a:t>
            </a:r>
            <a:r>
              <a:rPr lang="en-GB" sz="1200" b="1" dirty="0">
                <a:latin typeface="Arial" pitchFamily="34" charset="0"/>
                <a:cs typeface="Arial" pitchFamily="34" charset="0"/>
              </a:rPr>
              <a:t>is not translated in Italian or maybe the translation is faulty</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35" name="Rectangle 34"/>
          <p:cNvSpPr/>
          <p:nvPr/>
        </p:nvSpPr>
        <p:spPr>
          <a:xfrm>
            <a:off x="1093859" y="5001310"/>
            <a:ext cx="3707877" cy="646331"/>
          </a:xfrm>
          <a:prstGeom prst="rect">
            <a:avLst/>
          </a:prstGeom>
        </p:spPr>
        <p:txBody>
          <a:bodyPr wrap="square">
            <a:spAutoFit/>
          </a:bodyPr>
          <a:lstStyle/>
          <a:p>
            <a:pPr fontAlgn="t"/>
            <a:r>
              <a:rPr lang="en-GB" sz="1200" b="1" dirty="0" smtClean="0">
                <a:latin typeface="Arial" pitchFamily="34" charset="0"/>
                <a:cs typeface="Arial" pitchFamily="34" charset="0"/>
              </a:rPr>
              <a:t>“</a:t>
            </a:r>
            <a:r>
              <a:rPr lang="en-GB" sz="1200" b="1" dirty="0">
                <a:latin typeface="Arial" pitchFamily="34" charset="0"/>
                <a:cs typeface="Arial" pitchFamily="34" charset="0"/>
              </a:rPr>
              <a:t>Although there is an option for the Italian language, it's only valid for the top menu, the rest is in English</a:t>
            </a:r>
            <a:r>
              <a:rPr lang="en-GB" sz="1200" b="1" dirty="0" smtClean="0">
                <a:latin typeface="Arial" pitchFamily="34" charset="0"/>
                <a:cs typeface="Arial" pitchFamily="34" charset="0"/>
              </a:rPr>
              <a:t>.”</a:t>
            </a:r>
            <a:endParaRPr lang="en-GB" sz="1200" b="1" dirty="0">
              <a:solidFill>
                <a:srgbClr val="000000"/>
              </a:solidFill>
              <a:latin typeface="Arial" pitchFamily="34" charset="0"/>
              <a:cs typeface="Arial" pitchFamily="34" charset="0"/>
            </a:endParaRPr>
          </a:p>
        </p:txBody>
      </p:sp>
      <p:sp>
        <p:nvSpPr>
          <p:cNvPr id="38" name="Rectangular Callout 37"/>
          <p:cNvSpPr/>
          <p:nvPr/>
        </p:nvSpPr>
        <p:spPr>
          <a:xfrm>
            <a:off x="4827666" y="4386962"/>
            <a:ext cx="307662" cy="194506"/>
          </a:xfrm>
          <a:prstGeom prst="wedgeRectCallout">
            <a:avLst>
              <a:gd name="adj1" fmla="val 41816"/>
              <a:gd name="adj2" fmla="val 10333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GB" dirty="0"/>
          </a:p>
        </p:txBody>
      </p:sp>
      <p:sp>
        <p:nvSpPr>
          <p:cNvPr id="41" name="Rectangle 40"/>
          <p:cNvSpPr/>
          <p:nvPr/>
        </p:nvSpPr>
        <p:spPr>
          <a:xfrm>
            <a:off x="5154015" y="4429068"/>
            <a:ext cx="3707877" cy="769441"/>
          </a:xfrm>
          <a:prstGeom prst="rect">
            <a:avLst/>
          </a:prstGeom>
        </p:spPr>
        <p:txBody>
          <a:bodyPr wrap="square">
            <a:spAutoFit/>
          </a:bodyPr>
          <a:lstStyle/>
          <a:p>
            <a:r>
              <a:rPr lang="en-GB" sz="1100" b="1" dirty="0" smtClean="0">
                <a:latin typeface="Arial" pitchFamily="34" charset="0"/>
                <a:cs typeface="Arial" pitchFamily="34" charset="0"/>
              </a:rPr>
              <a:t>“Certainly </a:t>
            </a:r>
            <a:r>
              <a:rPr lang="en-GB" sz="1100" b="1" dirty="0">
                <a:latin typeface="Arial" pitchFamily="34" charset="0"/>
                <a:cs typeface="Arial" pitchFamily="34" charset="0"/>
              </a:rPr>
              <a:t>the graphics may be revised as currently they do not attract much and seem almost boring even for a person who visits the site for the first time.</a:t>
            </a:r>
          </a:p>
        </p:txBody>
      </p:sp>
      <p:sp>
        <p:nvSpPr>
          <p:cNvPr id="42" name="Rectangle 41"/>
          <p:cNvSpPr/>
          <p:nvPr/>
        </p:nvSpPr>
        <p:spPr>
          <a:xfrm>
            <a:off x="5658840" y="5067243"/>
            <a:ext cx="3707877" cy="461665"/>
          </a:xfrm>
          <a:prstGeom prst="rect">
            <a:avLst/>
          </a:prstGeom>
        </p:spPr>
        <p:txBody>
          <a:bodyPr wrap="square">
            <a:spAutoFit/>
          </a:bodyPr>
          <a:lstStyle/>
          <a:p>
            <a:r>
              <a:rPr lang="en-GB" sz="1200" b="1" dirty="0">
                <a:latin typeface="Arial" pitchFamily="34" charset="0"/>
                <a:cs typeface="Arial" pitchFamily="34" charset="0"/>
              </a:rPr>
              <a:t>“I found it a little scarce and unattractive ... maybe some nice artistic images may help</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43" name="Rectangle 42"/>
          <p:cNvSpPr/>
          <p:nvPr/>
        </p:nvSpPr>
        <p:spPr>
          <a:xfrm>
            <a:off x="5125440" y="5581593"/>
            <a:ext cx="3707877" cy="461665"/>
          </a:xfrm>
          <a:prstGeom prst="rect">
            <a:avLst/>
          </a:prstGeom>
        </p:spPr>
        <p:txBody>
          <a:bodyPr wrap="square">
            <a:spAutoFit/>
          </a:bodyPr>
          <a:lstStyle/>
          <a:p>
            <a:r>
              <a:rPr lang="en-GB" sz="1200" b="1" dirty="0">
                <a:latin typeface="Arial" pitchFamily="34" charset="0"/>
                <a:cs typeface="Arial" pitchFamily="34" charset="0"/>
              </a:rPr>
              <a:t>“More inviting images and more colour when it has to do with art. It did not look very creative</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Tree>
    <p:extLst>
      <p:ext uri="{BB962C8B-B14F-4D97-AF65-F5344CB8AC3E}">
        <p14:creationId xmlns:p14="http://schemas.microsoft.com/office/powerpoint/2010/main" val="2091571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txBox="1">
            <a:spLocks/>
          </p:cNvSpPr>
          <p:nvPr/>
        </p:nvSpPr>
        <p:spPr>
          <a:xfrm>
            <a:off x="4827666" y="1601496"/>
            <a:ext cx="3945995" cy="529341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None/>
            </a:pPr>
            <a:r>
              <a:rPr lang="en-US" sz="1200" b="1" dirty="0" smtClean="0">
                <a:solidFill>
                  <a:srgbClr val="F90752"/>
                </a:solidFill>
                <a:latin typeface="Arial" pitchFamily="34" charset="0"/>
                <a:cs typeface="Arial" pitchFamily="34" charset="0"/>
              </a:rPr>
              <a:t>Exiting, </a:t>
            </a:r>
            <a:r>
              <a:rPr lang="en-US" sz="1200" b="1" dirty="0" err="1" smtClean="0">
                <a:solidFill>
                  <a:srgbClr val="F90752"/>
                </a:solidFill>
                <a:latin typeface="Arial" pitchFamily="34" charset="0"/>
                <a:cs typeface="Arial" pitchFamily="34" charset="0"/>
              </a:rPr>
              <a:t>colourful</a:t>
            </a:r>
            <a:r>
              <a:rPr lang="en-US" sz="1200" b="1" dirty="0" smtClean="0">
                <a:solidFill>
                  <a:srgbClr val="F90752"/>
                </a:solidFill>
                <a:latin typeface="Arial" pitchFamily="34" charset="0"/>
                <a:cs typeface="Arial" pitchFamily="34" charset="0"/>
              </a:rPr>
              <a:t> &amp; inviting</a:t>
            </a:r>
            <a:r>
              <a:rPr lang="en-US" sz="1200" dirty="0" smtClean="0">
                <a:latin typeface="Arial" pitchFamily="34" charset="0"/>
                <a:cs typeface="Arial" pitchFamily="34" charset="0"/>
              </a:rPr>
              <a:t>: opportunity to ‘delight’ users with improved content and homepage.</a:t>
            </a:r>
          </a:p>
          <a:p>
            <a:pPr marL="0" indent="0" algn="just">
              <a:buNone/>
            </a:pPr>
            <a:endParaRPr lang="en-US" sz="1200" b="1" dirty="0">
              <a:solidFill>
                <a:srgbClr val="F90752"/>
              </a:solidFill>
              <a:latin typeface="Arial" pitchFamily="34" charset="0"/>
              <a:cs typeface="Arial" pitchFamily="34" charset="0"/>
            </a:endParaRPr>
          </a:p>
          <a:p>
            <a:pPr marL="0" indent="0" algn="just">
              <a:buNone/>
            </a:pPr>
            <a:r>
              <a:rPr lang="en-US" sz="1200" dirty="0" smtClean="0">
                <a:latin typeface="Arial" pitchFamily="34" charset="0"/>
                <a:cs typeface="Arial" pitchFamily="34" charset="0"/>
              </a:rPr>
              <a:t>It’s not clear to everyone from the homepage, what to expect from the site.</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Combined with improved graphics, users recommend improving the layout with clearer paths for navigation.</a:t>
            </a:r>
          </a:p>
          <a:p>
            <a:pPr marL="228600" indent="-228600" algn="just">
              <a:buFont typeface="+mj-lt"/>
              <a:buAutoNum type="arabicPeriod"/>
            </a:pPr>
            <a:endParaRPr lang="en-US" sz="1200" b="1"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p:txBody>
      </p:sp>
      <p:sp>
        <p:nvSpPr>
          <p:cNvPr id="34" name="Content Placeholder 2"/>
          <p:cNvSpPr txBox="1">
            <a:spLocks/>
          </p:cNvSpPr>
          <p:nvPr/>
        </p:nvSpPr>
        <p:spPr>
          <a:xfrm>
            <a:off x="560466" y="1591971"/>
            <a:ext cx="3945995" cy="529341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None/>
            </a:pPr>
            <a:r>
              <a:rPr lang="en-US" sz="1200" b="1" dirty="0" smtClean="0">
                <a:solidFill>
                  <a:srgbClr val="F90752"/>
                </a:solidFill>
                <a:latin typeface="Arial" pitchFamily="34" charset="0"/>
                <a:cs typeface="Arial" pitchFamily="34" charset="0"/>
              </a:rPr>
              <a:t>Simpler, easier &amp; clearer</a:t>
            </a:r>
            <a:r>
              <a:rPr lang="en-US" sz="1200" dirty="0" smtClean="0">
                <a:latin typeface="Arial" pitchFamily="34" charset="0"/>
                <a:cs typeface="Arial" pitchFamily="34" charset="0"/>
              </a:rPr>
              <a:t>: current design means navigation is not intuitive. </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Whilst the limited availability of translations will impact on ease of navigation, there is demand for a clearer understanding of content and topics on the site.</a:t>
            </a:r>
          </a:p>
          <a:p>
            <a:pPr marL="0" indent="0" algn="just">
              <a:buNone/>
            </a:pPr>
            <a:endParaRPr lang="en-US" sz="1200" b="1"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Overall need to simplify the navigation, making the site accessible to more users.</a:t>
            </a: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Title 1"/>
          <p:cNvSpPr>
            <a:spLocks noGrp="1"/>
          </p:cNvSpPr>
          <p:nvPr>
            <p:ph type="title"/>
          </p:nvPr>
        </p:nvSpPr>
        <p:spPr>
          <a:xfrm>
            <a:off x="457199" y="295275"/>
            <a:ext cx="6675010" cy="945349"/>
          </a:xfrm>
        </p:spPr>
        <p:txBody>
          <a:bodyPr/>
          <a:lstStyle/>
          <a:p>
            <a:r>
              <a:rPr lang="en-GB" sz="2200" smtClean="0"/>
              <a:t>Navigation and user experience can be optimised through design, search and signposts</a:t>
            </a:r>
            <a:endParaRPr lang="en-GB" sz="2200"/>
          </a:p>
        </p:txBody>
      </p:sp>
      <p:sp>
        <p:nvSpPr>
          <p:cNvPr id="28" name="Rectangle 27"/>
          <p:cNvSpPr/>
          <p:nvPr/>
        </p:nvSpPr>
        <p:spPr>
          <a:xfrm rot="775276">
            <a:off x="6758155" y="478903"/>
            <a:ext cx="195075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0" name="TextBox 29"/>
          <p:cNvSpPr txBox="1"/>
          <p:nvPr/>
        </p:nvSpPr>
        <p:spPr>
          <a:xfrm rot="775276">
            <a:off x="6803754" y="467198"/>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DRIVERS</a:t>
            </a:r>
            <a:endParaRPr lang="nl-BE" b="1" dirty="0">
              <a:solidFill>
                <a:schemeClr val="bg1"/>
              </a:solidFill>
              <a:latin typeface="Arial Black" pitchFamily="34" charset="0"/>
              <a:cs typeface="Arial" pitchFamily="34" charset="0"/>
            </a:endParaRPr>
          </a:p>
        </p:txBody>
      </p:sp>
      <p:cxnSp>
        <p:nvCxnSpPr>
          <p:cNvPr id="39" name="Straight Connector 38"/>
          <p:cNvCxnSpPr/>
          <p:nvPr/>
        </p:nvCxnSpPr>
        <p:spPr>
          <a:xfrm flipV="1">
            <a:off x="4572000" y="2066951"/>
            <a:ext cx="0" cy="3695726"/>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Text Placeholder 3"/>
          <p:cNvSpPr txBox="1">
            <a:spLocks/>
          </p:cNvSpPr>
          <p:nvPr/>
        </p:nvSpPr>
        <p:spPr>
          <a:xfrm rot="775276">
            <a:off x="7152653" y="1012179"/>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6" name="Rectangle 15"/>
          <p:cNvSpPr/>
          <p:nvPr/>
        </p:nvSpPr>
        <p:spPr>
          <a:xfrm rot="548545">
            <a:off x="6975715" y="896633"/>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7" name="TextBox 16"/>
          <p:cNvSpPr txBox="1"/>
          <p:nvPr/>
        </p:nvSpPr>
        <p:spPr>
          <a:xfrm rot="548545">
            <a:off x="6935217" y="8765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 WEBSITE</a:t>
            </a:r>
            <a:endParaRPr lang="nl-BE" b="1" dirty="0">
              <a:solidFill>
                <a:schemeClr val="bg1"/>
              </a:solidFill>
              <a:latin typeface="Arial Black" pitchFamily="34" charset="0"/>
              <a:cs typeface="Arial"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3" name="Picture 22" descr="Travel&amp;Leisur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24" name="Picture 23" descr="InSitesConsul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31" name="Rectangle 30"/>
          <p:cNvSpPr/>
          <p:nvPr/>
        </p:nvSpPr>
        <p:spPr>
          <a:xfrm>
            <a:off x="696224" y="1584789"/>
            <a:ext cx="1098378" cy="307777"/>
          </a:xfrm>
          <a:prstGeom prst="rect">
            <a:avLst/>
          </a:prstGeom>
          <a:solidFill>
            <a:schemeClr val="tx1"/>
          </a:solidFill>
        </p:spPr>
        <p:txBody>
          <a:bodyPr wrap="none">
            <a:spAutoFit/>
          </a:bodyPr>
          <a:lstStyle/>
          <a:p>
            <a:pPr algn="just"/>
            <a:r>
              <a:rPr lang="en-US" sz="1400" b="1" dirty="0" smtClean="0">
                <a:solidFill>
                  <a:schemeClr val="bg1"/>
                </a:solidFill>
                <a:latin typeface="Arial" pitchFamily="34" charset="0"/>
                <a:cs typeface="Arial" pitchFamily="34" charset="0"/>
              </a:rPr>
              <a:t>Navigation</a:t>
            </a:r>
            <a:endParaRPr lang="en-US" sz="1400" b="1" dirty="0">
              <a:solidFill>
                <a:schemeClr val="bg1"/>
              </a:solidFill>
              <a:latin typeface="Arial" pitchFamily="34" charset="0"/>
              <a:cs typeface="Arial" pitchFamily="34" charset="0"/>
            </a:endParaRPr>
          </a:p>
        </p:txBody>
      </p:sp>
      <p:sp>
        <p:nvSpPr>
          <p:cNvPr id="32" name="Rectangle 31"/>
          <p:cNvSpPr/>
          <p:nvPr/>
        </p:nvSpPr>
        <p:spPr>
          <a:xfrm>
            <a:off x="4903860" y="1584790"/>
            <a:ext cx="780983" cy="307777"/>
          </a:xfrm>
          <a:prstGeom prst="rect">
            <a:avLst/>
          </a:prstGeom>
          <a:solidFill>
            <a:schemeClr val="tx1"/>
          </a:solidFill>
        </p:spPr>
        <p:txBody>
          <a:bodyPr wrap="none">
            <a:spAutoFit/>
          </a:bodyPr>
          <a:lstStyle/>
          <a:p>
            <a:pPr algn="just"/>
            <a:r>
              <a:rPr lang="en-US" sz="1400" b="1" dirty="0" smtClean="0">
                <a:solidFill>
                  <a:schemeClr val="bg1"/>
                </a:solidFill>
                <a:latin typeface="Arial" pitchFamily="34" charset="0"/>
                <a:cs typeface="Arial" pitchFamily="34" charset="0"/>
              </a:rPr>
              <a:t>Design</a:t>
            </a:r>
            <a:endParaRPr lang="en-US" sz="1400" b="1" dirty="0">
              <a:solidFill>
                <a:schemeClr val="bg1"/>
              </a:solidFill>
              <a:latin typeface="Arial" pitchFamily="34" charset="0"/>
              <a:cs typeface="Arial" pitchFamily="34" charset="0"/>
            </a:endParaRPr>
          </a:p>
        </p:txBody>
      </p:sp>
      <p:sp>
        <p:nvSpPr>
          <p:cNvPr id="33" name="Rectangular Callout 32"/>
          <p:cNvSpPr/>
          <p:nvPr/>
        </p:nvSpPr>
        <p:spPr>
          <a:xfrm>
            <a:off x="490922" y="4072637"/>
            <a:ext cx="307662" cy="194506"/>
          </a:xfrm>
          <a:prstGeom prst="wedgeRectCallout">
            <a:avLst>
              <a:gd name="adj1" fmla="val 41816"/>
              <a:gd name="adj2" fmla="val 10333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GB" dirty="0"/>
          </a:p>
        </p:txBody>
      </p:sp>
      <p:pic>
        <p:nvPicPr>
          <p:cNvPr id="26" name="Picture 25" descr="lijntj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4" name="Rectangle 3"/>
          <p:cNvSpPr/>
          <p:nvPr/>
        </p:nvSpPr>
        <p:spPr>
          <a:xfrm>
            <a:off x="770009" y="4020235"/>
            <a:ext cx="3707877" cy="646331"/>
          </a:xfrm>
          <a:prstGeom prst="rect">
            <a:avLst/>
          </a:prstGeom>
        </p:spPr>
        <p:txBody>
          <a:bodyPr wrap="square">
            <a:spAutoFit/>
          </a:bodyPr>
          <a:lstStyle/>
          <a:p>
            <a:r>
              <a:rPr lang="en-GB" sz="1200" b="1" dirty="0">
                <a:latin typeface="Arial" pitchFamily="34" charset="0"/>
                <a:cs typeface="Arial" pitchFamily="34" charset="0"/>
              </a:rPr>
              <a:t>“More transparent site / clear message of what the page can offer me. The site is rather </a:t>
            </a:r>
            <a:r>
              <a:rPr lang="en-GB" sz="1200" b="1" dirty="0" smtClean="0">
                <a:latin typeface="Arial" pitchFamily="34" charset="0"/>
                <a:cs typeface="Arial" pitchFamily="34" charset="0"/>
              </a:rPr>
              <a:t>inaccessible.”</a:t>
            </a:r>
            <a:endParaRPr lang="en-GB" sz="1200" b="1" dirty="0">
              <a:latin typeface="Arial" pitchFamily="34" charset="0"/>
              <a:cs typeface="Arial" pitchFamily="34" charset="0"/>
            </a:endParaRPr>
          </a:p>
        </p:txBody>
      </p:sp>
      <p:sp>
        <p:nvSpPr>
          <p:cNvPr id="6" name="Rectangle 5"/>
          <p:cNvSpPr/>
          <p:nvPr/>
        </p:nvSpPr>
        <p:spPr>
          <a:xfrm>
            <a:off x="741434" y="4923741"/>
            <a:ext cx="4012844" cy="276999"/>
          </a:xfrm>
          <a:prstGeom prst="rect">
            <a:avLst/>
          </a:prstGeom>
        </p:spPr>
        <p:txBody>
          <a:bodyPr wrap="square">
            <a:spAutoFit/>
          </a:bodyPr>
          <a:lstStyle/>
          <a:p>
            <a:r>
              <a:rPr lang="en-GB" sz="1200" b="1" dirty="0" smtClean="0">
                <a:latin typeface="Arial" pitchFamily="34" charset="0"/>
                <a:cs typeface="Arial" pitchFamily="34" charset="0"/>
              </a:rPr>
              <a:t>“A </a:t>
            </a:r>
            <a:r>
              <a:rPr lang="en-GB" sz="1200" b="1" dirty="0">
                <a:latin typeface="Arial" pitchFamily="34" charset="0"/>
                <a:cs typeface="Arial" pitchFamily="34" charset="0"/>
              </a:rPr>
              <a:t>more user friendly summary of the content</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35" name="Rectangle 34"/>
          <p:cNvSpPr/>
          <p:nvPr/>
        </p:nvSpPr>
        <p:spPr>
          <a:xfrm>
            <a:off x="1379609" y="4639360"/>
            <a:ext cx="3707877" cy="276999"/>
          </a:xfrm>
          <a:prstGeom prst="rect">
            <a:avLst/>
          </a:prstGeom>
        </p:spPr>
        <p:txBody>
          <a:bodyPr wrap="square">
            <a:spAutoFit/>
          </a:bodyPr>
          <a:lstStyle/>
          <a:p>
            <a:pPr fontAlgn="t"/>
            <a:r>
              <a:rPr lang="en-GB" sz="1200" b="1" dirty="0" smtClean="0">
                <a:latin typeface="Arial" pitchFamily="34" charset="0"/>
                <a:cs typeface="Arial" pitchFamily="34" charset="0"/>
              </a:rPr>
              <a:t>“Improved </a:t>
            </a:r>
            <a:r>
              <a:rPr lang="en-GB" sz="1200" b="1" dirty="0">
                <a:latin typeface="Arial" pitchFamily="34" charset="0"/>
                <a:cs typeface="Arial" pitchFamily="34" charset="0"/>
              </a:rPr>
              <a:t>navigation - Intuitive</a:t>
            </a:r>
            <a:r>
              <a:rPr lang="en-GB" sz="1200" b="1" dirty="0" smtClean="0">
                <a:latin typeface="Arial" pitchFamily="34" charset="0"/>
                <a:cs typeface="Arial" pitchFamily="34" charset="0"/>
              </a:rPr>
              <a:t>.”</a:t>
            </a:r>
            <a:endParaRPr lang="en-GB" sz="1200" b="1" dirty="0">
              <a:solidFill>
                <a:srgbClr val="000000"/>
              </a:solidFill>
              <a:latin typeface="Arial" pitchFamily="34" charset="0"/>
              <a:cs typeface="Arial" pitchFamily="34" charset="0"/>
            </a:endParaRPr>
          </a:p>
        </p:txBody>
      </p:sp>
      <p:sp>
        <p:nvSpPr>
          <p:cNvPr id="38" name="Rectangular Callout 37"/>
          <p:cNvSpPr/>
          <p:nvPr/>
        </p:nvSpPr>
        <p:spPr>
          <a:xfrm>
            <a:off x="4827666" y="4386962"/>
            <a:ext cx="307662" cy="194506"/>
          </a:xfrm>
          <a:prstGeom prst="wedgeRectCallout">
            <a:avLst>
              <a:gd name="adj1" fmla="val 41816"/>
              <a:gd name="adj2" fmla="val 10333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GB" dirty="0"/>
          </a:p>
        </p:txBody>
      </p:sp>
      <p:sp>
        <p:nvSpPr>
          <p:cNvPr id="41" name="Rectangle 40"/>
          <p:cNvSpPr/>
          <p:nvPr/>
        </p:nvSpPr>
        <p:spPr>
          <a:xfrm>
            <a:off x="5154015" y="4429068"/>
            <a:ext cx="3707877" cy="430887"/>
          </a:xfrm>
          <a:prstGeom prst="rect">
            <a:avLst/>
          </a:prstGeom>
        </p:spPr>
        <p:txBody>
          <a:bodyPr wrap="square">
            <a:spAutoFit/>
          </a:bodyPr>
          <a:lstStyle/>
          <a:p>
            <a:r>
              <a:rPr lang="en-GB" sz="1100" b="1" dirty="0">
                <a:latin typeface="Arial" pitchFamily="34" charset="0"/>
                <a:cs typeface="Arial" pitchFamily="34" charset="0"/>
              </a:rPr>
              <a:t>“Change the design and text so it becomes more obvious to the user</a:t>
            </a:r>
            <a:r>
              <a:rPr lang="en-GB" sz="1100" b="1" dirty="0" smtClean="0">
                <a:latin typeface="Arial" pitchFamily="34" charset="0"/>
                <a:cs typeface="Arial" pitchFamily="34" charset="0"/>
              </a:rPr>
              <a:t>.”</a:t>
            </a:r>
            <a:endParaRPr lang="en-GB" sz="1100" b="1" dirty="0">
              <a:latin typeface="Arial" pitchFamily="34" charset="0"/>
              <a:cs typeface="Arial" pitchFamily="34" charset="0"/>
            </a:endParaRPr>
          </a:p>
        </p:txBody>
      </p:sp>
      <p:sp>
        <p:nvSpPr>
          <p:cNvPr id="42" name="Rectangle 41"/>
          <p:cNvSpPr/>
          <p:nvPr/>
        </p:nvSpPr>
        <p:spPr>
          <a:xfrm>
            <a:off x="5420716" y="4962468"/>
            <a:ext cx="3488802" cy="461665"/>
          </a:xfrm>
          <a:prstGeom prst="rect">
            <a:avLst/>
          </a:prstGeom>
        </p:spPr>
        <p:txBody>
          <a:bodyPr wrap="square">
            <a:spAutoFit/>
          </a:bodyPr>
          <a:lstStyle/>
          <a:p>
            <a:r>
              <a:rPr lang="en-GB" sz="1200" b="1" dirty="0">
                <a:latin typeface="Arial" pitchFamily="34" charset="0"/>
                <a:cs typeface="Arial" pitchFamily="34" charset="0"/>
              </a:rPr>
              <a:t>“At the moment, the artwork does not attract my attention</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43" name="Rectangle 42"/>
          <p:cNvSpPr/>
          <p:nvPr/>
        </p:nvSpPr>
        <p:spPr>
          <a:xfrm>
            <a:off x="5125440" y="5581593"/>
            <a:ext cx="3707877" cy="276999"/>
          </a:xfrm>
          <a:prstGeom prst="rect">
            <a:avLst/>
          </a:prstGeom>
        </p:spPr>
        <p:txBody>
          <a:bodyPr wrap="square">
            <a:spAutoFit/>
          </a:bodyPr>
          <a:lstStyle/>
          <a:p>
            <a:r>
              <a:rPr lang="en-GB" sz="1200" b="1" dirty="0">
                <a:latin typeface="Arial" pitchFamily="34" charset="0"/>
                <a:cs typeface="Arial" pitchFamily="34" charset="0"/>
              </a:rPr>
              <a:t>“A more colourful site, better graphics</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29" name="Rectangle 28"/>
          <p:cNvSpPr/>
          <p:nvPr/>
        </p:nvSpPr>
        <p:spPr>
          <a:xfrm>
            <a:off x="1379609" y="5210317"/>
            <a:ext cx="3384027" cy="461665"/>
          </a:xfrm>
          <a:prstGeom prst="rect">
            <a:avLst/>
          </a:prstGeom>
        </p:spPr>
        <p:txBody>
          <a:bodyPr wrap="square">
            <a:spAutoFit/>
          </a:bodyPr>
          <a:lstStyle/>
          <a:p>
            <a:r>
              <a:rPr lang="en-GB" sz="1200" b="1" dirty="0">
                <a:latin typeface="Arial" pitchFamily="34" charset="0"/>
                <a:cs typeface="Arial" pitchFamily="34" charset="0"/>
              </a:rPr>
              <a:t>“The site does not navigate well, there should be a index of </a:t>
            </a:r>
            <a:r>
              <a:rPr lang="en-GB" sz="1200" b="1" dirty="0" smtClean="0">
                <a:latin typeface="Arial" pitchFamily="34" charset="0"/>
                <a:cs typeface="Arial" pitchFamily="34" charset="0"/>
              </a:rPr>
              <a:t>topics.”</a:t>
            </a:r>
            <a:endParaRPr lang="en-GB" sz="1200" b="1" dirty="0">
              <a:latin typeface="Arial" pitchFamily="34" charset="0"/>
              <a:cs typeface="Arial" pitchFamily="34" charset="0"/>
            </a:endParaRPr>
          </a:p>
        </p:txBody>
      </p:sp>
      <p:sp>
        <p:nvSpPr>
          <p:cNvPr id="2" name="Rectangle 1"/>
          <p:cNvSpPr/>
          <p:nvPr/>
        </p:nvSpPr>
        <p:spPr>
          <a:xfrm>
            <a:off x="520700" y="5656280"/>
            <a:ext cx="3957186" cy="461665"/>
          </a:xfrm>
          <a:prstGeom prst="rect">
            <a:avLst/>
          </a:prstGeom>
        </p:spPr>
        <p:txBody>
          <a:bodyPr wrap="square">
            <a:spAutoFit/>
          </a:bodyPr>
          <a:lstStyle/>
          <a:p>
            <a:r>
              <a:rPr lang="en-GB" sz="1200" b="1" dirty="0" smtClean="0">
                <a:latin typeface="Arial" pitchFamily="34" charset="0"/>
                <a:cs typeface="Arial" pitchFamily="34" charset="0"/>
              </a:rPr>
              <a:t>“It </a:t>
            </a:r>
            <a:r>
              <a:rPr lang="en-GB" sz="1200" b="1" dirty="0">
                <a:latin typeface="Arial" pitchFamily="34" charset="0"/>
                <a:cs typeface="Arial" pitchFamily="34" charset="0"/>
              </a:rPr>
              <a:t>should be clear from the first click, what I can use the site </a:t>
            </a:r>
            <a:r>
              <a:rPr lang="en-GB" sz="1200" b="1" dirty="0" smtClean="0">
                <a:latin typeface="Arial" pitchFamily="34" charset="0"/>
                <a:cs typeface="Arial" pitchFamily="34" charset="0"/>
              </a:rPr>
              <a:t>for.”</a:t>
            </a:r>
            <a:endParaRPr lang="en-GB" sz="1200" b="1" dirty="0">
              <a:latin typeface="Arial" pitchFamily="34" charset="0"/>
              <a:cs typeface="Arial" pitchFamily="34" charset="0"/>
            </a:endParaRPr>
          </a:p>
        </p:txBody>
      </p:sp>
    </p:spTree>
    <p:extLst>
      <p:ext uri="{BB962C8B-B14F-4D97-AF65-F5344CB8AC3E}">
        <p14:creationId xmlns:p14="http://schemas.microsoft.com/office/powerpoint/2010/main" val="3890095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a:spLocks/>
          </p:cNvSpPr>
          <p:nvPr/>
        </p:nvSpPr>
        <p:spPr>
          <a:xfrm>
            <a:off x="560466" y="1591971"/>
            <a:ext cx="3945995" cy="529341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None/>
            </a:pPr>
            <a:r>
              <a:rPr lang="en-US" sz="1200" b="1" dirty="0" smtClean="0">
                <a:solidFill>
                  <a:srgbClr val="F90752"/>
                </a:solidFill>
                <a:latin typeface="Arial" pitchFamily="34" charset="0"/>
                <a:cs typeface="Arial" pitchFamily="34" charset="0"/>
              </a:rPr>
              <a:t>Richer &amp; more detailed</a:t>
            </a:r>
            <a:r>
              <a:rPr lang="en-US" sz="1200" dirty="0" smtClean="0">
                <a:latin typeface="Arial" pitchFamily="34" charset="0"/>
                <a:cs typeface="Arial" pitchFamily="34" charset="0"/>
              </a:rPr>
              <a:t>: current content can be richer. Offering more text and images within the search results.</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Recommendation to ensure content is refreshed, updated and always something new!</a:t>
            </a:r>
          </a:p>
          <a:p>
            <a:pPr marL="0" indent="0" algn="just">
              <a:buNone/>
            </a:pPr>
            <a:endParaRPr lang="en-US" sz="1200" dirty="0">
              <a:latin typeface="Arial" pitchFamily="34" charset="0"/>
              <a:cs typeface="Arial" pitchFamily="34" charset="0"/>
            </a:endParaRPr>
          </a:p>
          <a:p>
            <a:pPr marL="0" indent="0" algn="just">
              <a:buNone/>
            </a:pPr>
            <a:r>
              <a:rPr lang="en-US" sz="1200" dirty="0" smtClean="0">
                <a:latin typeface="Arial" pitchFamily="34" charset="0"/>
                <a:cs typeface="Arial" pitchFamily="34" charset="0"/>
              </a:rPr>
              <a:t>Special features appreciated.</a:t>
            </a:r>
          </a:p>
          <a:p>
            <a:pPr marL="0" indent="0" algn="just">
              <a:buNone/>
            </a:pPr>
            <a:endParaRPr lang="en-US" sz="1200" b="1" dirty="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Font typeface="Arial" pitchFamily="34" charset="0"/>
              <a:buNone/>
            </a:pPr>
            <a:endParaRPr lang="en-US" sz="1200" b="1" dirty="0" smtClean="0">
              <a:latin typeface="Arial" pitchFamily="34" charset="0"/>
              <a:cs typeface="Arial" pitchFamily="34" charset="0"/>
            </a:endParaRPr>
          </a:p>
          <a:p>
            <a:pPr marL="0" indent="0" algn="just">
              <a:buNone/>
            </a:pPr>
            <a:endParaRPr lang="en-US" sz="1200" b="1" dirty="0" smtClean="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sp>
        <p:nvSpPr>
          <p:cNvPr id="3" name="AutoShape 2" descr="data:image/jpeg;base64,/9j/4AAQSkZJRgABAQAAAQABAAD/2wCEAAkGBxQSEhUUExQVFRQWGBoYGBcYGBcXFRgXHBoWGBccGhsaHCggGholHBQXITEiJSksLi4uHB8zODMsNygtLisBCgoKDA0NDwwMDisZFBksLCwsKys3LCwsKywsKywrNysrKywrKyssKyw3LCsrKysrLCsrKysrLCwrKysrKzcrK//AABEIAKAAoAMBIgACEQEDEQH/xAAbAAABBQEBAAAAAAAAAAAAAAAAAgMEBQYHAf/EADoQAAIBAgQDBQYFAwQDAQAAAAECEQADBBIhMUFRYQUTcYGRBiKhscHRBzJCUvBicuEUIzPxNJLiJP/EABUBAQEAAAAAAAAAAAAAAAAAAAAB/8QAFREBAQAAAAAAAAAAAAAAAAAAAAH/2gAMAwEAAhEDEQA/AO40UUUBRRRQFFFFAUUUUBRRRQFFFFAUUUUBRRRQFFFFAUUUUBRRRQFFeM0CTWa7U7QuveFlPcVkktIkCYLRMgjYaak/06haYntAzFvKQDq2403GnGm+yu1GvXbiwMiAajnJ06/4qjxuFyFZYpaBCqqH3jO5JPHjzNans/ArZQIm25J3J5mgk0UUUBTd28q/mMUPfUbkeHGqfHZnuhg3uZIKka5pJkGdoPwoLaziVYwpk8qerN2sWq3GCuudVlxIlUOxIOw03r27iWcTnJB5HQjy3oLy/jET8zAdOPpVdd9oEGysfQVUMkeHKmGHMQPjQWfbPbrqqNaHuEHMxAJB5dD86T2T7Q/pveT/AHH1qg7SLLbdkUM6qxVeZAJArIWu2LwAdH70XFL28w/Ou7Rl2u2+KbMNo1qjuFu4GEqQRzBkUuua+y/bDqLd0gANGYA5lZf3LzHEca6RbcMAQZB1B6VAqiiigKKKi425+nnv4UDeKvkyBt/JqCcHb70XIBuBSmaNQpIJGngK9xd9bVtrhGiidOPIAnTWnMJd7y2rwVzqGyn8wkTB660EDDW+/wAVr/x2dehbh9/KtNVDhGGFUA+8HuaniC0AelX1AUVzb2k9v7ouG3hQihSQXcFiSNwBwqwwX4k4cWUN3Mb0e+ltCRI03MATvvQa7FJrPDjyHjUBLgeYzgEGGjKGHNT8ay1v2qbH3ltWsOimCQ105oA1JKqI8tau8J2fie9D38SHVdraJlUnbWSdBNBWWOylt2nu40LduWw4N1yGzWlJZTl2UkbqBvVXhMLcw2DwasCiWe7a+QSsAyAum4BcFuEL1rb37YMAidZA6jUem9NXFY/tHqaCLcSoD2ZmWO5kDQRy9Ks2FRMQI1/h/wA1RGuCszc9m4uMUYCy7i41uDKXQZD2mB92eNal1J29Tp8N6YuKPHqfoNhRFetgKAqiANgKn9n9t3MOANCgM5dz4A7AcajEEbeWtRcU65ssgEyQswSBvA5a0HS8NfW4odTKsJFOVjvYrtEqzWGOh95Oh/UPr61saiis921hGxFt0Fzu85gtlD+5xEEga1d4poU9dKr42Hj46f8AdBQYXsVzeK3S9y2oT32yqrKgYqoVf6m1EAQo3mpXtJ26MMBzOpO8DwG9XarFc5/ENz3sHbT5aUCcb7ch3Utad0QzAKpmI2mZgTU7EfiZcI9zDhT/AFPm+S/SsGSDSgaCRj8W164114zOZMCBUepfZ3Zt2+xWyjORvGw8TsK0eF/D7EN+d7dvzLn0H3oIPsHfy423/UGX1Bj5V1UisjgPYJbTLcN92dCGUKoQFhqBqSYkVrAAwBkkESNeevCgRc01kDx2/mlIOonavMTcW0pfIxj9il38gNazmI9qXfCf6rC2e8tyc+Zv9xFBh27tQSxAk5cwNBeXLfj61HKxsIPPj671T3Ma12ziry4jNaVJstbASD3ecmdZIJUeulWdy1ktZZMhQCZJPDMZOs71QzdEHx+fP0n4UzcFSBh1X8qgeAE+tRy4MwZoiFi7gRSzaKNSeQ4nwFZD21s92yYuCe6UiR+gyGUnmje8p8Qa2lwVkO1eycWqGzhrls2HBUC4PftKdCFP6ljbiKKuVvlGW4h1BDD511HCXxcRXGzAH1rlj2cqhRsoAk8gAK2vsNis1goTJtsRtGh1H19KUXOOOw/n81qtw2KRrjoHBdDBUkZhoG23jXerDG7jwrC4zBF8UGW9Z71HU2u+tg3Cc16baXEKsFy2joQ2hqDaC0OZ9TTS4K2zMWtoxBEFlDHYc6cS4do1AGaDoDyE705ZG5Okn/FA9bWNgB4ACuW/iL2nnxPdG2ENsCGIhnB68RpXUxVdie1bfeG0qG/dQAsiBSbc7ZmYhUJjQTJigx/4Z2sQrscpGGYEsWES4gLl56TPCuhGqfAe09q5fOGdbljERIt3QAWHNGUlW2OxqxxwkKp2ZgD1EEx5xQei+pMBlJ6EUxgj7mmoBYA8IkxFPvZUiCqkcoEUGgQayHbNhuz7zY2ypNi4f/12l36X0H7hJzDiK15ptxOlBz44O7aUthxnwmNfVFEdwXuALcQfsZfzDga2t7c0sQgCIuigAKugUbAcgIpi4rnio8i3x0oINywdg5C8oExyDf4pq4gWI0A08tvt6VKV8wB51EvPmBC+9wngPPaqGbum+lRbizvIHLY+J5eFSn113J1HIeA4nqajXKIhTpB6j7Vdfh/fi7dTmgPmD/8ARrO9pYgJtAd5CkgkT1jYSQJ6irX2CuziVP7rZPwBoN1jRqD0/nzrHN2ZcbGhls2mt5g4xOaLltZzNbCRrmcaNOxNbPHrMeY9f+qiJsJ3iopSNBM8dR10A+lPW3mkg15ZOreP0FBJQ1ivwluzh74f/wAgYm538/mzmNT5aDwrZA1hxhsccYbtvCWrP+4FuXhfI7+yraFrYEE5ZiZInegX+JWFL3uzTb/5/wDUgLG/diGuH+0ZVnx61tcTbzCJgzIPIjY1mu2/Z/E3cSb1jFrh1KKk9yLl0RMhWZgEU6GBxq77JwZsWLdoubhtqFzkQWjiRO9As22b85AA4ITqeZOhA6UhhkI1JUkAgmYJ2IPKdIp+5dA3IHiai4u4CjRJ8jG44xQSCabND3P6W9I+dNlmOwjqT9BM0DYMe6RxJB4Hj5H7Uze2PDqN6duQssSSRxjbwUf5NUmC7ft371y1aVybUd4WBTLM5QAwlj7pqiU1kRESBwO3oNKZums5252hcTH4a010mzckMoGUBzJtgsDJmJjp1rRXDQRW4j08/wDM/CmLqwd5J9B96futFQ3YzqAAOsn0j60RR9rsO8QBxmOht7lhmDDWfcErueFXf4cibyHlbPyiq3GKDB4gg9THCr78OsPF1uSW48yR9AaDc4we6emtUrdooLvdHMG097KcktqFzbZulaAisd27ZdHZluKqFGW4txC9o5BmXYhlOUvqJ2GlRV7LdD8D9aRbZszQBw4k8PDrVX7M9qPftkuqjKcoZXzh446qpBiNxxq1tH3mHgfhH0oHRn5r/wCp+9KDkbweoEfCvAaTcGoO8cJjz8fvQO3XIBIEnlTSrmEliwPLRfQfevM7HQBR4mSPIfevbaZfMyeGtAtQF2AHhpTGPP8Att4T6a06TSWEiDsdKD1zqaQaYUuBlgEjQMTpHAkbz0+NIOHX9QDE7kgfDkOlAu4aw2Lvrhe1mdtExGHJY9bfzOnxrZhtBx3HXQkVmPaPsR8Tfw1xWRBh2ZszLnzTlIAUEaDLuTVFR7a4d1wQvsIvJeTEMN8pkDLPRcq+VaVMUtwZkYMp1BBka68PGvcThluqA47wDXUe4TzI2PxpJYbDSNI5UDOIbQ1EvtT916gPoPDbpvp5RREXFax/IFbf8P8ADRae5+9oH9q6D4lq51dxea8LSqWY7xw5T1OnrXZOy8ILNpLY/SoB8ePxpVSqrO2cJnAPUdRpz6ESD41Z14yyINQZfAYRrV64c73EuwxzEHu3WFCiANCsbyZXrViyg9COI3pF2zkYjnqKRef3Z4CCfAb0DndzqCc3AzPlyinbVyQDzE0ktP8APtQKDIvimTFtdI7q4SovG4JVMMsizbUhspuXXLEGdI121qsTi3tKwlrd69jVN4tcIt22C51RFQlmUrkBKgZpM9LTGdlBMQxW2zZ7gBe9N60e+R9kJgBGtoumsPE1G7e7LvM90JbIuNaw9y2bYBQXrTEFe8YSqiEjbwoNxauSoJ3IB2Kj0Oo8DXpNQOzrjQVa3cQDZrlxbjNO8kEnTrUl7kUHly5JgGOJPIcPMwfQ00wHX1NILQxMGGAGx3WY9Qx9K8Ynl8qo8dqjOw8+R5c+v0px/ED4/KmLlwDr1P0FA3dfnUJtJ1Gpnj8vCsdf9vbm/wDo3C5oJZmEAmB+jRo4TvWpxFyJ6UQm9c5f5qDiHgfzypeIYTr/ADypi3hXxDi0k5n0kcOZnhHOgl/hl2DmxFzEMcwSBP6WualoHSfgK6rULsbsxMNZSzbEKgjlJ4mptRRRRRQM4qwHEceBrN3sYEuG24KnSGMZTm2gzz0141qqg9r9mJiLbI4GqlZiYDCDQVKPBy7Dh9vGnQ3X5VSYnEPh2W1iB+aFS4CYZuU/u4g8djB3nW7+m89edUTjdjj0oNyonfVFxnaiWzBDkwW91WaANCTA0oLBbszO/LbTh40d5G2nhUC32gjbSCdswKk+E/SvbuIj1A9TFA/f94QT58QeBFR++MwwE8xsY6cKS13x+VRGxi7Ajlpr8aCRcu1FuXKRcu1Ge5RFV7VvnS3bn/kvWx5Bs5+Cmpl95nrSb7AwdJB0J4Ty6xXmHsPeYJbUsx+HjyFBHW2WICgknQAakmui+y/YIwyS2t1h7x4AftFe+z3s8uHGZveunduA6L96u6iiiiigKKKKAooooEXrQYQwkVQ47sJhJtmRy4/Y1oaKDC3CyGDOm4O9RO0GzpEBh+oFQ5j+0kfOugX8OriGUHxqpxPs3bYyjMh2/cPQ/egxtrtMkBO5cgL73u5UGwAUPGbSdtopvBYp2uOptutnKMpeJzahlAkkrEHXrWluezV0bOjeRB+vzqBiOwMRBAUSdjoQD4TVEJ1HGT4kkfGkXXEEHaPhTtj2dxob3ghXwgzz308Ksrfsldb8zqvqTRFDcxI5yYExrJjXaol++5bIiFifSeA5nyrcYT2Ptr+d2foAFHwk/GrzB4C3aHuIF68fWisF2V7E3bxD4ghBA90akaa5Z2J5+Gmlbrszsy1h0yWlCjidyTzJ41MoqAooooCiiig//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Title 1"/>
          <p:cNvSpPr>
            <a:spLocks noGrp="1"/>
          </p:cNvSpPr>
          <p:nvPr>
            <p:ph type="title"/>
          </p:nvPr>
        </p:nvSpPr>
        <p:spPr>
          <a:xfrm>
            <a:off x="457199" y="295275"/>
            <a:ext cx="6162676" cy="945349"/>
          </a:xfrm>
        </p:spPr>
        <p:txBody>
          <a:bodyPr/>
          <a:lstStyle/>
          <a:p>
            <a:r>
              <a:rPr lang="en-GB" sz="2200" smtClean="0"/>
              <a:t>Be the curator.  Direct and enhance through special features and refreshed content.  </a:t>
            </a:r>
            <a:endParaRPr lang="en-GB" sz="2200"/>
          </a:p>
        </p:txBody>
      </p:sp>
      <p:sp>
        <p:nvSpPr>
          <p:cNvPr id="28" name="Rectangle 27"/>
          <p:cNvSpPr/>
          <p:nvPr/>
        </p:nvSpPr>
        <p:spPr>
          <a:xfrm rot="775276">
            <a:off x="6758155" y="478903"/>
            <a:ext cx="1950750" cy="379265"/>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0" name="TextBox 29"/>
          <p:cNvSpPr txBox="1"/>
          <p:nvPr/>
        </p:nvSpPr>
        <p:spPr>
          <a:xfrm rot="775276">
            <a:off x="6803754" y="467198"/>
            <a:ext cx="1494086"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DRIVERS</a:t>
            </a:r>
            <a:endParaRPr lang="nl-BE" b="1" dirty="0">
              <a:solidFill>
                <a:schemeClr val="bg1"/>
              </a:solidFill>
              <a:latin typeface="Arial Black" pitchFamily="34" charset="0"/>
              <a:cs typeface="Arial" pitchFamily="34" charset="0"/>
            </a:endParaRPr>
          </a:p>
        </p:txBody>
      </p:sp>
      <p:sp>
        <p:nvSpPr>
          <p:cNvPr id="15" name="Text Placeholder 3"/>
          <p:cNvSpPr txBox="1">
            <a:spLocks/>
          </p:cNvSpPr>
          <p:nvPr/>
        </p:nvSpPr>
        <p:spPr>
          <a:xfrm rot="775276">
            <a:off x="7152653" y="1012179"/>
            <a:ext cx="1946079" cy="403225"/>
          </a:xfrm>
          <a:prstGeom prst="rect">
            <a:avLst/>
          </a:prstGeom>
        </p:spPr>
        <p:txBody>
          <a:bodyPr/>
          <a:lstStyle>
            <a:lvl1pPr marL="0" indent="0" algn="ctr" defTabSz="457200" rtl="0" eaLnBrk="1" latinLnBrk="0" hangingPunct="1">
              <a:spcBef>
                <a:spcPct val="20000"/>
              </a:spcBef>
              <a:buFont typeface="Arial"/>
              <a:buNone/>
              <a:defRPr lang="en-US" sz="1300" b="1" kern="1200" dirty="0" smtClean="0">
                <a:solidFill>
                  <a:srgbClr val="F38A00"/>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mtClean="0"/>
              <a:t>Objectives</a:t>
            </a:r>
            <a:endParaRPr lang="en-GB"/>
          </a:p>
        </p:txBody>
      </p:sp>
      <p:sp>
        <p:nvSpPr>
          <p:cNvPr id="16" name="Rectangle 15"/>
          <p:cNvSpPr/>
          <p:nvPr/>
        </p:nvSpPr>
        <p:spPr>
          <a:xfrm rot="548545">
            <a:off x="6975715" y="896633"/>
            <a:ext cx="1960703" cy="379265"/>
          </a:xfrm>
          <a:prstGeom prst="rect">
            <a:avLst/>
          </a:prstGeom>
          <a:solidFill>
            <a:srgbClr val="FF3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solidFill>
                <a:schemeClr val="tx1"/>
              </a:solidFill>
            </a:endParaRPr>
          </a:p>
        </p:txBody>
      </p:sp>
      <p:sp>
        <p:nvSpPr>
          <p:cNvPr id="17" name="TextBox 16"/>
          <p:cNvSpPr txBox="1"/>
          <p:nvPr/>
        </p:nvSpPr>
        <p:spPr>
          <a:xfrm rot="548545">
            <a:off x="6935217" y="876522"/>
            <a:ext cx="1892923" cy="369332"/>
          </a:xfrm>
          <a:prstGeom prst="rect">
            <a:avLst/>
          </a:prstGeom>
          <a:noFill/>
        </p:spPr>
        <p:txBody>
          <a:bodyPr wrap="square" rtlCol="0">
            <a:spAutoFit/>
          </a:bodyPr>
          <a:lstStyle/>
          <a:p>
            <a:pPr algn="r"/>
            <a:r>
              <a:rPr lang="nl-BE" b="1" dirty="0" smtClean="0">
                <a:solidFill>
                  <a:schemeClr val="bg1"/>
                </a:solidFill>
                <a:latin typeface="Arial Black" pitchFamily="34" charset="0"/>
                <a:cs typeface="Arial" pitchFamily="34" charset="0"/>
              </a:rPr>
              <a:t>TO WEBSITE</a:t>
            </a:r>
            <a:endParaRPr lang="nl-BE" b="1" dirty="0">
              <a:solidFill>
                <a:schemeClr val="bg1"/>
              </a:solidFill>
              <a:latin typeface="Arial Black" pitchFamily="34" charset="0"/>
              <a:cs typeface="Arial"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327" y="6153813"/>
            <a:ext cx="1107583" cy="661324"/>
          </a:xfrm>
          <a:prstGeom prst="rect">
            <a:avLst/>
          </a:prstGeom>
        </p:spPr>
      </p:pic>
      <p:pic>
        <p:nvPicPr>
          <p:cNvPr id="23" name="Picture 22" descr="Travel&amp;Leisur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732" y="6328832"/>
            <a:ext cx="425408" cy="411501"/>
          </a:xfrm>
          <a:prstGeom prst="rect">
            <a:avLst/>
          </a:prstGeom>
        </p:spPr>
      </p:pic>
      <p:pic>
        <p:nvPicPr>
          <p:cNvPr id="24" name="Picture 23" descr="InSitesConsul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40" y="6430436"/>
            <a:ext cx="1504263" cy="233184"/>
          </a:xfrm>
          <a:prstGeom prst="rect">
            <a:avLst/>
          </a:prstGeom>
        </p:spPr>
      </p:pic>
      <p:sp>
        <p:nvSpPr>
          <p:cNvPr id="31" name="Rectangle 30"/>
          <p:cNvSpPr/>
          <p:nvPr/>
        </p:nvSpPr>
        <p:spPr>
          <a:xfrm>
            <a:off x="608591" y="1627883"/>
            <a:ext cx="1981633" cy="307777"/>
          </a:xfrm>
          <a:prstGeom prst="rect">
            <a:avLst/>
          </a:prstGeom>
          <a:solidFill>
            <a:schemeClr val="tx1"/>
          </a:solidFill>
        </p:spPr>
        <p:txBody>
          <a:bodyPr wrap="none">
            <a:spAutoFit/>
          </a:bodyPr>
          <a:lstStyle/>
          <a:p>
            <a:pPr algn="just"/>
            <a:r>
              <a:rPr lang="en-GB" sz="1400" b="1" dirty="0" smtClean="0">
                <a:solidFill>
                  <a:schemeClr val="bg1"/>
                </a:solidFill>
                <a:latin typeface="Arial" pitchFamily="34" charset="0"/>
                <a:cs typeface="Arial" pitchFamily="34" charset="0"/>
              </a:rPr>
              <a:t>Content and </a:t>
            </a:r>
            <a:r>
              <a:rPr lang="en-GB" sz="1400" b="1" dirty="0" err="1" smtClean="0">
                <a:solidFill>
                  <a:schemeClr val="bg1"/>
                </a:solidFill>
                <a:latin typeface="Arial" pitchFamily="34" charset="0"/>
                <a:cs typeface="Arial" pitchFamily="34" charset="0"/>
              </a:rPr>
              <a:t>curation</a:t>
            </a:r>
            <a:endParaRPr lang="en-GB" sz="1400" b="1" dirty="0">
              <a:solidFill>
                <a:schemeClr val="bg1"/>
              </a:solidFill>
              <a:latin typeface="Arial" pitchFamily="34" charset="0"/>
              <a:cs typeface="Arial" pitchFamily="34" charset="0"/>
            </a:endParaRPr>
          </a:p>
        </p:txBody>
      </p:sp>
      <p:sp>
        <p:nvSpPr>
          <p:cNvPr id="33" name="Rectangular Callout 32"/>
          <p:cNvSpPr/>
          <p:nvPr/>
        </p:nvSpPr>
        <p:spPr>
          <a:xfrm>
            <a:off x="457199" y="3706996"/>
            <a:ext cx="307662" cy="194506"/>
          </a:xfrm>
          <a:prstGeom prst="wedgeRectCallout">
            <a:avLst>
              <a:gd name="adj1" fmla="val 41816"/>
              <a:gd name="adj2" fmla="val 10333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GB" dirty="0"/>
          </a:p>
        </p:txBody>
      </p:sp>
      <p:pic>
        <p:nvPicPr>
          <p:cNvPr id="26" name="Picture 25" descr="lijntj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4" name="Rectangle 3"/>
          <p:cNvSpPr/>
          <p:nvPr/>
        </p:nvSpPr>
        <p:spPr>
          <a:xfrm>
            <a:off x="736286" y="3845094"/>
            <a:ext cx="3707877" cy="461665"/>
          </a:xfrm>
          <a:prstGeom prst="rect">
            <a:avLst/>
          </a:prstGeom>
        </p:spPr>
        <p:txBody>
          <a:bodyPr wrap="square">
            <a:spAutoFit/>
          </a:bodyPr>
          <a:lstStyle/>
          <a:p>
            <a:r>
              <a:rPr lang="en-GB" sz="1200" b="1" dirty="0">
                <a:latin typeface="Arial" pitchFamily="34" charset="0"/>
                <a:cs typeface="Arial" pitchFamily="34" charset="0"/>
              </a:rPr>
              <a:t>“More search results and texts on a specific topic</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6" name="Rectangle 5"/>
          <p:cNvSpPr/>
          <p:nvPr/>
        </p:nvSpPr>
        <p:spPr>
          <a:xfrm>
            <a:off x="736286" y="4862900"/>
            <a:ext cx="4012844" cy="461665"/>
          </a:xfrm>
          <a:prstGeom prst="rect">
            <a:avLst/>
          </a:prstGeom>
        </p:spPr>
        <p:txBody>
          <a:bodyPr wrap="square">
            <a:spAutoFit/>
          </a:bodyPr>
          <a:lstStyle/>
          <a:p>
            <a:r>
              <a:rPr lang="en-GB" sz="1200" b="1" dirty="0">
                <a:latin typeface="Arial" pitchFamily="34" charset="0"/>
                <a:cs typeface="Arial" pitchFamily="34" charset="0"/>
              </a:rPr>
              <a:t>“More info, photos, maps, images, and deeper investigation</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35" name="Rectangle 34"/>
          <p:cNvSpPr/>
          <p:nvPr/>
        </p:nvSpPr>
        <p:spPr>
          <a:xfrm>
            <a:off x="1060136" y="4321344"/>
            <a:ext cx="3707877" cy="461665"/>
          </a:xfrm>
          <a:prstGeom prst="rect">
            <a:avLst/>
          </a:prstGeom>
        </p:spPr>
        <p:txBody>
          <a:bodyPr wrap="square">
            <a:spAutoFit/>
          </a:bodyPr>
          <a:lstStyle/>
          <a:p>
            <a:pPr fontAlgn="t"/>
            <a:r>
              <a:rPr lang="en-GB" sz="1200" b="1" dirty="0">
                <a:latin typeface="Arial" pitchFamily="34" charset="0"/>
                <a:cs typeface="Arial" pitchFamily="34" charset="0"/>
              </a:rPr>
              <a:t>“Several more of these special features would be nice</a:t>
            </a:r>
            <a:r>
              <a:rPr lang="en-GB" sz="1200" b="1" dirty="0" smtClean="0">
                <a:latin typeface="Arial" pitchFamily="34" charset="0"/>
                <a:cs typeface="Arial" pitchFamily="34" charset="0"/>
              </a:rPr>
              <a:t>.”</a:t>
            </a:r>
            <a:endParaRPr lang="en-GB" sz="1200" b="1" dirty="0">
              <a:solidFill>
                <a:srgbClr val="000000"/>
              </a:solidFill>
              <a:latin typeface="Arial" pitchFamily="34" charset="0"/>
              <a:cs typeface="Arial" pitchFamily="34" charset="0"/>
            </a:endParaRPr>
          </a:p>
        </p:txBody>
      </p:sp>
      <p:pic>
        <p:nvPicPr>
          <p:cNvPr id="29" name="Picture 2" descr="http://thepreachersword.files.wordpress.com/2012/05/pushing-car.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050" r="426"/>
          <a:stretch/>
        </p:blipFill>
        <p:spPr bwMode="auto">
          <a:xfrm>
            <a:off x="5315441" y="2459214"/>
            <a:ext cx="3204916" cy="2403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36" name="Straight Connector 35"/>
          <p:cNvCxnSpPr/>
          <p:nvPr/>
        </p:nvCxnSpPr>
        <p:spPr>
          <a:xfrm flipV="1">
            <a:off x="4724400" y="2009801"/>
            <a:ext cx="0" cy="3695726"/>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042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72" y="-66865"/>
            <a:ext cx="6862344" cy="685800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332315"/>
            <a:ext cx="5580184" cy="641350"/>
          </a:xfrm>
        </p:spPr>
        <p:txBody>
          <a:bodyPr/>
          <a:lstStyle/>
          <a:p>
            <a:pPr algn="ctr"/>
            <a:r>
              <a:rPr lang="en-GB" sz="3600" dirty="0" smtClean="0"/>
              <a:t>Who will help you promote the site?</a:t>
            </a: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1775659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Create an Advocacy Barometer</a:t>
            </a:r>
            <a:endParaRPr lang="nl-BE" sz="2800" dirty="0"/>
          </a:p>
        </p:txBody>
      </p:sp>
      <p:sp>
        <p:nvSpPr>
          <p:cNvPr id="4" name="Text Placeholder 3"/>
          <p:cNvSpPr>
            <a:spLocks noGrp="1"/>
          </p:cNvSpPr>
          <p:nvPr>
            <p:ph type="body" sz="half" idx="2"/>
          </p:nvPr>
        </p:nvSpPr>
        <p:spPr/>
        <p:txBody>
          <a:bodyPr/>
          <a:lstStyle/>
          <a:p>
            <a:endParaRPr lang="nl-BE"/>
          </a:p>
        </p:txBody>
      </p:sp>
      <p:graphicFrame>
        <p:nvGraphicFramePr>
          <p:cNvPr id="5" name="Chart 4"/>
          <p:cNvGraphicFramePr/>
          <p:nvPr>
            <p:extLst>
              <p:ext uri="{D42A27DB-BD31-4B8C-83A1-F6EECF244321}">
                <p14:modId xmlns:p14="http://schemas.microsoft.com/office/powerpoint/2010/main" val="225799184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4295775" y="1924050"/>
            <a:ext cx="19050" cy="38100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72100" y="1924050"/>
            <a:ext cx="19050" cy="38100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0" name="Text Box 15"/>
          <p:cNvSpPr txBox="1">
            <a:spLocks noChangeArrowheads="1"/>
          </p:cNvSpPr>
          <p:nvPr/>
        </p:nvSpPr>
        <p:spPr bwMode="auto">
          <a:xfrm>
            <a:off x="2708042" y="5299889"/>
            <a:ext cx="960519"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smtClean="0">
                <a:solidFill>
                  <a:schemeClr val="accent1"/>
                </a:solidFill>
                <a:latin typeface="Arial" charset="0"/>
              </a:rPr>
              <a:t>Advocates</a:t>
            </a:r>
            <a:endParaRPr lang="en-AU" sz="1200" b="1" dirty="0">
              <a:solidFill>
                <a:schemeClr val="accent1"/>
              </a:solidFill>
              <a:latin typeface="Arial" charset="0"/>
            </a:endParaRPr>
          </a:p>
        </p:txBody>
      </p:sp>
      <p:sp>
        <p:nvSpPr>
          <p:cNvPr id="11" name="Text Box 17"/>
          <p:cNvSpPr txBox="1">
            <a:spLocks noChangeArrowheads="1"/>
          </p:cNvSpPr>
          <p:nvPr/>
        </p:nvSpPr>
        <p:spPr bwMode="auto">
          <a:xfrm>
            <a:off x="4332164" y="5265888"/>
            <a:ext cx="938077"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a:solidFill>
                  <a:schemeClr val="accent6"/>
                </a:solidFill>
                <a:latin typeface="Arial" charset="0"/>
              </a:rPr>
              <a:t>Indifferent</a:t>
            </a:r>
          </a:p>
        </p:txBody>
      </p:sp>
      <p:sp>
        <p:nvSpPr>
          <p:cNvPr id="12" name="Text Box 16"/>
          <p:cNvSpPr txBox="1">
            <a:spLocks noChangeArrowheads="1"/>
          </p:cNvSpPr>
          <p:nvPr/>
        </p:nvSpPr>
        <p:spPr bwMode="auto">
          <a:xfrm>
            <a:off x="5955874" y="5278126"/>
            <a:ext cx="998991"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a:solidFill>
                  <a:srgbClr val="FF0000"/>
                </a:solidFill>
                <a:latin typeface="Arial" charset="0"/>
              </a:rPr>
              <a:t>Opponents</a:t>
            </a:r>
          </a:p>
        </p:txBody>
      </p:sp>
      <p:cxnSp>
        <p:nvCxnSpPr>
          <p:cNvPr id="14" name="Straight Arrow Connector 13"/>
          <p:cNvCxnSpPr/>
          <p:nvPr/>
        </p:nvCxnSpPr>
        <p:spPr>
          <a:xfrm>
            <a:off x="1695450" y="4657725"/>
            <a:ext cx="6124575" cy="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pic>
        <p:nvPicPr>
          <p:cNvPr id="15" name="Picture 14" descr="lijntj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Tree>
    <p:extLst>
      <p:ext uri="{BB962C8B-B14F-4D97-AF65-F5344CB8AC3E}">
        <p14:creationId xmlns:p14="http://schemas.microsoft.com/office/powerpoint/2010/main" val="718789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Advocacy Barometer – Take the opponents away from the advocates to give the barometer score</a:t>
            </a:r>
            <a:endParaRPr lang="nl-BE" sz="2400" dirty="0"/>
          </a:p>
        </p:txBody>
      </p:sp>
      <p:sp>
        <p:nvSpPr>
          <p:cNvPr id="4" name="Text Placeholder 3"/>
          <p:cNvSpPr>
            <a:spLocks noGrp="1"/>
          </p:cNvSpPr>
          <p:nvPr>
            <p:ph type="body" sz="half" idx="2"/>
          </p:nvPr>
        </p:nvSpPr>
        <p:spPr/>
        <p:txBody>
          <a:bodyPr/>
          <a:lstStyle/>
          <a:p>
            <a:endParaRPr lang="nl-BE"/>
          </a:p>
        </p:txBody>
      </p:sp>
      <p:sp>
        <p:nvSpPr>
          <p:cNvPr id="10" name="Text Box 15"/>
          <p:cNvSpPr txBox="1">
            <a:spLocks noChangeArrowheads="1"/>
          </p:cNvSpPr>
          <p:nvPr/>
        </p:nvSpPr>
        <p:spPr bwMode="auto">
          <a:xfrm>
            <a:off x="374417" y="3109525"/>
            <a:ext cx="960519"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smtClean="0">
                <a:solidFill>
                  <a:schemeClr val="accent1"/>
                </a:solidFill>
                <a:latin typeface="Arial" charset="0"/>
              </a:rPr>
              <a:t>Advocates</a:t>
            </a:r>
            <a:endParaRPr lang="en-AU" sz="1200" b="1" dirty="0">
              <a:solidFill>
                <a:schemeClr val="accent1"/>
              </a:solidFill>
              <a:latin typeface="Arial" charset="0"/>
            </a:endParaRPr>
          </a:p>
        </p:txBody>
      </p:sp>
      <p:sp>
        <p:nvSpPr>
          <p:cNvPr id="12" name="Text Box 16"/>
          <p:cNvSpPr txBox="1">
            <a:spLocks noChangeArrowheads="1"/>
          </p:cNvSpPr>
          <p:nvPr/>
        </p:nvSpPr>
        <p:spPr bwMode="auto">
          <a:xfrm>
            <a:off x="7687809" y="3109524"/>
            <a:ext cx="998991"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a:solidFill>
                  <a:srgbClr val="FF0000"/>
                </a:solidFill>
                <a:latin typeface="Arial" charset="0"/>
              </a:rPr>
              <a:t>Opponents</a:t>
            </a:r>
          </a:p>
        </p:txBody>
      </p:sp>
      <p:cxnSp>
        <p:nvCxnSpPr>
          <p:cNvPr id="14" name="Straight Arrow Connector 13"/>
          <p:cNvCxnSpPr/>
          <p:nvPr/>
        </p:nvCxnSpPr>
        <p:spPr>
          <a:xfrm>
            <a:off x="1495425" y="3248025"/>
            <a:ext cx="6124575" cy="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pic>
        <p:nvPicPr>
          <p:cNvPr id="15" name="Picture 1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3" name="Down Arrow 2"/>
          <p:cNvSpPr/>
          <p:nvPr/>
        </p:nvSpPr>
        <p:spPr>
          <a:xfrm>
            <a:off x="3105150" y="2689501"/>
            <a:ext cx="323850" cy="428625"/>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6" name="TextBox 5"/>
          <p:cNvSpPr txBox="1"/>
          <p:nvPr/>
        </p:nvSpPr>
        <p:spPr>
          <a:xfrm>
            <a:off x="2630713" y="1950837"/>
            <a:ext cx="1272724" cy="523220"/>
          </a:xfrm>
          <a:prstGeom prst="rect">
            <a:avLst/>
          </a:prstGeom>
          <a:solidFill>
            <a:schemeClr val="bg1">
              <a:lumMod val="85000"/>
            </a:schemeClr>
          </a:solidFill>
        </p:spPr>
        <p:txBody>
          <a:bodyPr wrap="square" rtlCol="0">
            <a:spAutoFit/>
          </a:bodyPr>
          <a:lstStyle/>
          <a:p>
            <a:pPr algn="ctr"/>
            <a:r>
              <a:rPr lang="en-GB" sz="1400" dirty="0" smtClean="0"/>
              <a:t>+57 All post activation</a:t>
            </a:r>
            <a:endParaRPr lang="nl-BE" sz="1400" dirty="0"/>
          </a:p>
        </p:txBody>
      </p:sp>
      <p:sp>
        <p:nvSpPr>
          <p:cNvPr id="8" name="TextBox 7"/>
          <p:cNvSpPr txBox="1"/>
          <p:nvPr/>
        </p:nvSpPr>
        <p:spPr>
          <a:xfrm>
            <a:off x="1334936" y="3514725"/>
            <a:ext cx="884389" cy="369332"/>
          </a:xfrm>
          <a:prstGeom prst="rect">
            <a:avLst/>
          </a:prstGeom>
          <a:noFill/>
        </p:spPr>
        <p:txBody>
          <a:bodyPr wrap="square" rtlCol="0">
            <a:spAutoFit/>
          </a:bodyPr>
          <a:lstStyle/>
          <a:p>
            <a:r>
              <a:rPr lang="en-GB" dirty="0" smtClean="0"/>
              <a:t>+100</a:t>
            </a:r>
            <a:endParaRPr lang="nl-BE" dirty="0"/>
          </a:p>
        </p:txBody>
      </p:sp>
      <p:sp>
        <p:nvSpPr>
          <p:cNvPr id="16" name="TextBox 15"/>
          <p:cNvSpPr txBox="1"/>
          <p:nvPr/>
        </p:nvSpPr>
        <p:spPr>
          <a:xfrm>
            <a:off x="6735610" y="3514725"/>
            <a:ext cx="884389" cy="369332"/>
          </a:xfrm>
          <a:prstGeom prst="rect">
            <a:avLst/>
          </a:prstGeom>
          <a:noFill/>
        </p:spPr>
        <p:txBody>
          <a:bodyPr wrap="square" rtlCol="0">
            <a:spAutoFit/>
          </a:bodyPr>
          <a:lstStyle/>
          <a:p>
            <a:r>
              <a:rPr lang="en-GB" dirty="0"/>
              <a:t>-</a:t>
            </a:r>
            <a:r>
              <a:rPr lang="en-GB" dirty="0" smtClean="0"/>
              <a:t>100</a:t>
            </a:r>
            <a:endParaRPr lang="nl-BE" dirty="0"/>
          </a:p>
        </p:txBody>
      </p:sp>
      <p:sp>
        <p:nvSpPr>
          <p:cNvPr id="18" name="TextBox 17"/>
          <p:cNvSpPr txBox="1"/>
          <p:nvPr/>
        </p:nvSpPr>
        <p:spPr>
          <a:xfrm>
            <a:off x="4064266" y="3514725"/>
            <a:ext cx="884389" cy="369332"/>
          </a:xfrm>
          <a:prstGeom prst="rect">
            <a:avLst/>
          </a:prstGeom>
          <a:noFill/>
        </p:spPr>
        <p:txBody>
          <a:bodyPr wrap="square" rtlCol="0">
            <a:spAutoFit/>
          </a:bodyPr>
          <a:lstStyle/>
          <a:p>
            <a:pPr algn="ctr"/>
            <a:r>
              <a:rPr lang="en-GB" dirty="0" smtClean="0"/>
              <a:t>0</a:t>
            </a:r>
          </a:p>
        </p:txBody>
      </p:sp>
    </p:spTree>
    <p:extLst>
      <p:ext uri="{BB962C8B-B14F-4D97-AF65-F5344CB8AC3E}">
        <p14:creationId xmlns:p14="http://schemas.microsoft.com/office/powerpoint/2010/main" val="1971464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Advocacy Barometer – Chase the Promoters</a:t>
            </a:r>
            <a:endParaRPr lang="nl-BE" sz="2800" dirty="0"/>
          </a:p>
        </p:txBody>
      </p:sp>
      <p:sp>
        <p:nvSpPr>
          <p:cNvPr id="4" name="Text Placeholder 3"/>
          <p:cNvSpPr>
            <a:spLocks noGrp="1"/>
          </p:cNvSpPr>
          <p:nvPr>
            <p:ph type="body" sz="half" idx="2"/>
          </p:nvPr>
        </p:nvSpPr>
        <p:spPr/>
        <p:txBody>
          <a:bodyPr/>
          <a:lstStyle/>
          <a:p>
            <a:endParaRPr lang="nl-BE"/>
          </a:p>
        </p:txBody>
      </p:sp>
      <p:sp>
        <p:nvSpPr>
          <p:cNvPr id="10" name="Text Box 15"/>
          <p:cNvSpPr txBox="1">
            <a:spLocks noChangeArrowheads="1"/>
          </p:cNvSpPr>
          <p:nvPr/>
        </p:nvSpPr>
        <p:spPr bwMode="auto">
          <a:xfrm>
            <a:off x="374417" y="3109525"/>
            <a:ext cx="960519"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smtClean="0">
                <a:solidFill>
                  <a:schemeClr val="accent1"/>
                </a:solidFill>
                <a:latin typeface="Arial" charset="0"/>
              </a:rPr>
              <a:t>Advocates</a:t>
            </a:r>
            <a:endParaRPr lang="en-AU" sz="1200" b="1" dirty="0">
              <a:solidFill>
                <a:schemeClr val="accent1"/>
              </a:solidFill>
              <a:latin typeface="Arial" charset="0"/>
            </a:endParaRPr>
          </a:p>
        </p:txBody>
      </p:sp>
      <p:sp>
        <p:nvSpPr>
          <p:cNvPr id="12" name="Text Box 16"/>
          <p:cNvSpPr txBox="1">
            <a:spLocks noChangeArrowheads="1"/>
          </p:cNvSpPr>
          <p:nvPr/>
        </p:nvSpPr>
        <p:spPr bwMode="auto">
          <a:xfrm>
            <a:off x="7687809" y="3109524"/>
            <a:ext cx="998991"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ctr">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a:solidFill>
                  <a:srgbClr val="FFFFFF"/>
                </a:solidFill>
                <a:latin typeface="Calibri" pitchFamily="34" charset="0"/>
                <a:cs typeface="Arial" charset="0"/>
              </a:defRPr>
            </a:lvl1pPr>
            <a:lvl2pPr marL="742950" indent="-285750" eaLnBrk="0" hangingPunct="0">
              <a:defRPr>
                <a:solidFill>
                  <a:srgbClr val="FFFFFF"/>
                </a:solidFill>
                <a:latin typeface="Calibri" pitchFamily="34" charset="0"/>
                <a:cs typeface="Arial" charset="0"/>
              </a:defRPr>
            </a:lvl2pPr>
            <a:lvl3pPr marL="1143000" indent="-228600" eaLnBrk="0" hangingPunct="0">
              <a:defRPr>
                <a:solidFill>
                  <a:srgbClr val="FFFFFF"/>
                </a:solidFill>
                <a:latin typeface="Calibri" pitchFamily="34" charset="0"/>
                <a:cs typeface="Arial" charset="0"/>
              </a:defRPr>
            </a:lvl3pPr>
            <a:lvl4pPr marL="1600200" indent="-228600" eaLnBrk="0" hangingPunct="0">
              <a:defRPr>
                <a:solidFill>
                  <a:srgbClr val="FFFFFF"/>
                </a:solidFill>
                <a:latin typeface="Calibri" pitchFamily="34" charset="0"/>
                <a:cs typeface="Arial" charset="0"/>
              </a:defRPr>
            </a:lvl4pPr>
            <a:lvl5pPr marL="2057400" indent="-228600" eaLnBrk="0" hangingPunct="0">
              <a:defRPr>
                <a:solidFill>
                  <a:srgbClr val="FFFFFF"/>
                </a:solidFill>
                <a:latin typeface="Calibri" pitchFamily="34" charset="0"/>
                <a:cs typeface="Arial" charset="0"/>
              </a:defRPr>
            </a:lvl5pPr>
            <a:lvl6pPr marL="2514600" indent="-228600" eaLnBrk="0" fontAlgn="base" hangingPunct="0">
              <a:spcBef>
                <a:spcPct val="0"/>
              </a:spcBef>
              <a:spcAft>
                <a:spcPct val="0"/>
              </a:spcAft>
              <a:defRPr>
                <a:solidFill>
                  <a:srgbClr val="FFFFFF"/>
                </a:solidFill>
                <a:latin typeface="Calibri" pitchFamily="34" charset="0"/>
                <a:cs typeface="Arial" charset="0"/>
              </a:defRPr>
            </a:lvl6pPr>
            <a:lvl7pPr marL="2971800" indent="-228600" eaLnBrk="0" fontAlgn="base" hangingPunct="0">
              <a:spcBef>
                <a:spcPct val="0"/>
              </a:spcBef>
              <a:spcAft>
                <a:spcPct val="0"/>
              </a:spcAft>
              <a:defRPr>
                <a:solidFill>
                  <a:srgbClr val="FFFFFF"/>
                </a:solidFill>
                <a:latin typeface="Calibri" pitchFamily="34" charset="0"/>
                <a:cs typeface="Arial" charset="0"/>
              </a:defRPr>
            </a:lvl7pPr>
            <a:lvl8pPr marL="3429000" indent="-228600" eaLnBrk="0" fontAlgn="base" hangingPunct="0">
              <a:spcBef>
                <a:spcPct val="0"/>
              </a:spcBef>
              <a:spcAft>
                <a:spcPct val="0"/>
              </a:spcAft>
              <a:defRPr>
                <a:solidFill>
                  <a:srgbClr val="FFFFFF"/>
                </a:solidFill>
                <a:latin typeface="Calibri" pitchFamily="34" charset="0"/>
                <a:cs typeface="Arial" charset="0"/>
              </a:defRPr>
            </a:lvl8pPr>
            <a:lvl9pPr marL="3886200" indent="-228600" eaLnBrk="0" fontAlgn="base" hangingPunct="0">
              <a:spcBef>
                <a:spcPct val="0"/>
              </a:spcBef>
              <a:spcAft>
                <a:spcPct val="0"/>
              </a:spcAft>
              <a:defRPr>
                <a:solidFill>
                  <a:srgbClr val="FFFFFF"/>
                </a:solidFill>
                <a:latin typeface="Calibri" pitchFamily="34" charset="0"/>
                <a:cs typeface="Arial" charset="0"/>
              </a:defRPr>
            </a:lvl9pPr>
          </a:lstStyle>
          <a:p>
            <a:pPr algn="r" eaLnBrk="1" hangingPunct="1"/>
            <a:r>
              <a:rPr lang="en-AU" sz="1200" b="1" dirty="0">
                <a:solidFill>
                  <a:srgbClr val="FF0000"/>
                </a:solidFill>
                <a:latin typeface="Arial" charset="0"/>
              </a:rPr>
              <a:t>Opponents</a:t>
            </a:r>
          </a:p>
        </p:txBody>
      </p:sp>
      <p:cxnSp>
        <p:nvCxnSpPr>
          <p:cNvPr id="14" name="Straight Arrow Connector 13"/>
          <p:cNvCxnSpPr/>
          <p:nvPr/>
        </p:nvCxnSpPr>
        <p:spPr>
          <a:xfrm>
            <a:off x="1495425" y="3248025"/>
            <a:ext cx="6124575" cy="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pic>
        <p:nvPicPr>
          <p:cNvPr id="15" name="Picture 14" descr="lijntj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 y="1016597"/>
            <a:ext cx="8806112" cy="319277"/>
          </a:xfrm>
          <a:prstGeom prst="rect">
            <a:avLst/>
          </a:prstGeom>
        </p:spPr>
      </p:pic>
      <p:sp>
        <p:nvSpPr>
          <p:cNvPr id="3" name="Down Arrow 2"/>
          <p:cNvSpPr/>
          <p:nvPr/>
        </p:nvSpPr>
        <p:spPr>
          <a:xfrm>
            <a:off x="3086100" y="2689501"/>
            <a:ext cx="323850" cy="428625"/>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6" name="TextBox 5"/>
          <p:cNvSpPr txBox="1"/>
          <p:nvPr/>
        </p:nvSpPr>
        <p:spPr>
          <a:xfrm>
            <a:off x="3109912" y="2075821"/>
            <a:ext cx="1786355" cy="523220"/>
          </a:xfrm>
          <a:prstGeom prst="rect">
            <a:avLst/>
          </a:prstGeom>
          <a:solidFill>
            <a:schemeClr val="bg1">
              <a:lumMod val="85000"/>
            </a:schemeClr>
          </a:solidFill>
        </p:spPr>
        <p:txBody>
          <a:bodyPr wrap="square" rtlCol="0">
            <a:spAutoFit/>
          </a:bodyPr>
          <a:lstStyle/>
          <a:p>
            <a:pPr algn="ctr"/>
            <a:r>
              <a:rPr lang="en-GB" sz="1400" dirty="0" smtClean="0">
                <a:latin typeface="Arial" pitchFamily="34" charset="0"/>
                <a:cs typeface="Arial" pitchFamily="34" charset="0"/>
              </a:rPr>
              <a:t>+57 </a:t>
            </a:r>
          </a:p>
          <a:p>
            <a:pPr algn="ctr"/>
            <a:r>
              <a:rPr lang="en-GB" sz="1400" dirty="0" smtClean="0">
                <a:latin typeface="Arial" pitchFamily="34" charset="0"/>
                <a:cs typeface="Arial" pitchFamily="34" charset="0"/>
              </a:rPr>
              <a:t>All post activation</a:t>
            </a:r>
            <a:endParaRPr lang="nl-BE" sz="1400" dirty="0">
              <a:latin typeface="Arial" pitchFamily="34" charset="0"/>
              <a:cs typeface="Arial" pitchFamily="34" charset="0"/>
            </a:endParaRPr>
          </a:p>
        </p:txBody>
      </p:sp>
      <p:sp>
        <p:nvSpPr>
          <p:cNvPr id="8" name="TextBox 7"/>
          <p:cNvSpPr txBox="1"/>
          <p:nvPr/>
        </p:nvSpPr>
        <p:spPr>
          <a:xfrm>
            <a:off x="457200" y="3495675"/>
            <a:ext cx="884389" cy="369332"/>
          </a:xfrm>
          <a:prstGeom prst="rect">
            <a:avLst/>
          </a:prstGeom>
          <a:noFill/>
        </p:spPr>
        <p:txBody>
          <a:bodyPr wrap="square" rtlCol="0">
            <a:spAutoFit/>
          </a:bodyPr>
          <a:lstStyle/>
          <a:p>
            <a:r>
              <a:rPr lang="en-GB" dirty="0" smtClean="0"/>
              <a:t>+100</a:t>
            </a:r>
            <a:endParaRPr lang="nl-BE" dirty="0"/>
          </a:p>
        </p:txBody>
      </p:sp>
      <p:sp>
        <p:nvSpPr>
          <p:cNvPr id="16" name="TextBox 15"/>
          <p:cNvSpPr txBox="1"/>
          <p:nvPr/>
        </p:nvSpPr>
        <p:spPr>
          <a:xfrm>
            <a:off x="7745109" y="3514725"/>
            <a:ext cx="884389" cy="369332"/>
          </a:xfrm>
          <a:prstGeom prst="rect">
            <a:avLst/>
          </a:prstGeom>
          <a:noFill/>
        </p:spPr>
        <p:txBody>
          <a:bodyPr wrap="square" rtlCol="0">
            <a:spAutoFit/>
          </a:bodyPr>
          <a:lstStyle/>
          <a:p>
            <a:r>
              <a:rPr lang="en-GB" dirty="0"/>
              <a:t>-</a:t>
            </a:r>
            <a:r>
              <a:rPr lang="en-GB" dirty="0" smtClean="0"/>
              <a:t>100</a:t>
            </a:r>
            <a:endParaRPr lang="nl-BE" dirty="0"/>
          </a:p>
        </p:txBody>
      </p:sp>
      <p:sp>
        <p:nvSpPr>
          <p:cNvPr id="18" name="TextBox 17"/>
          <p:cNvSpPr txBox="1"/>
          <p:nvPr/>
        </p:nvSpPr>
        <p:spPr>
          <a:xfrm>
            <a:off x="4064266" y="3514725"/>
            <a:ext cx="884389" cy="369332"/>
          </a:xfrm>
          <a:prstGeom prst="rect">
            <a:avLst/>
          </a:prstGeom>
          <a:noFill/>
        </p:spPr>
        <p:txBody>
          <a:bodyPr wrap="square" rtlCol="0">
            <a:spAutoFit/>
          </a:bodyPr>
          <a:lstStyle/>
          <a:p>
            <a:pPr algn="ctr"/>
            <a:r>
              <a:rPr lang="en-GB" dirty="0" smtClean="0"/>
              <a:t>0</a:t>
            </a:r>
          </a:p>
        </p:txBody>
      </p:sp>
      <p:sp>
        <p:nvSpPr>
          <p:cNvPr id="13" name="Down Arrow 12"/>
          <p:cNvSpPr/>
          <p:nvPr/>
        </p:nvSpPr>
        <p:spPr>
          <a:xfrm>
            <a:off x="2718251" y="2679588"/>
            <a:ext cx="323850" cy="428625"/>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7" name="TextBox 16"/>
          <p:cNvSpPr txBox="1"/>
          <p:nvPr/>
        </p:nvSpPr>
        <p:spPr>
          <a:xfrm>
            <a:off x="1289498" y="2075821"/>
            <a:ext cx="1546676" cy="523220"/>
          </a:xfrm>
          <a:prstGeom prst="rect">
            <a:avLst/>
          </a:prstGeom>
          <a:solidFill>
            <a:schemeClr val="bg1">
              <a:lumMod val="85000"/>
            </a:schemeClr>
          </a:solidFill>
        </p:spPr>
        <p:txBody>
          <a:bodyPr wrap="square" rtlCol="0">
            <a:spAutoFit/>
          </a:bodyPr>
          <a:lstStyle/>
          <a:p>
            <a:pPr algn="ctr"/>
            <a:r>
              <a:rPr lang="en-GB" sz="1400" dirty="0" smtClean="0">
                <a:latin typeface="Arial" pitchFamily="34" charset="0"/>
                <a:cs typeface="Arial" pitchFamily="34" charset="0"/>
              </a:rPr>
              <a:t>+63 </a:t>
            </a:r>
          </a:p>
          <a:p>
            <a:pPr algn="ctr"/>
            <a:r>
              <a:rPr lang="en-GB" sz="1400" dirty="0" smtClean="0">
                <a:latin typeface="Arial" pitchFamily="34" charset="0"/>
                <a:cs typeface="Arial" pitchFamily="34" charset="0"/>
              </a:rPr>
              <a:t>All v. int. in arts</a:t>
            </a:r>
            <a:endParaRPr lang="nl-BE" sz="1400" dirty="0">
              <a:latin typeface="Arial" pitchFamily="34" charset="0"/>
              <a:cs typeface="Arial" pitchFamily="34" charset="0"/>
            </a:endParaRPr>
          </a:p>
        </p:txBody>
      </p:sp>
      <p:sp>
        <p:nvSpPr>
          <p:cNvPr id="19" name="Down Arrow 18"/>
          <p:cNvSpPr/>
          <p:nvPr/>
        </p:nvSpPr>
        <p:spPr>
          <a:xfrm rot="10800000">
            <a:off x="2712350" y="3380689"/>
            <a:ext cx="323850" cy="428625"/>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TextBox 19"/>
          <p:cNvSpPr txBox="1"/>
          <p:nvPr/>
        </p:nvSpPr>
        <p:spPr>
          <a:xfrm>
            <a:off x="2712349" y="3947799"/>
            <a:ext cx="1172814" cy="954107"/>
          </a:xfrm>
          <a:prstGeom prst="rect">
            <a:avLst/>
          </a:prstGeom>
          <a:solidFill>
            <a:schemeClr val="bg1">
              <a:lumMod val="85000"/>
            </a:schemeClr>
          </a:solidFill>
        </p:spPr>
        <p:txBody>
          <a:bodyPr wrap="square" rtlCol="0">
            <a:spAutoFit/>
          </a:bodyPr>
          <a:lstStyle/>
          <a:p>
            <a:pPr algn="ctr"/>
            <a:r>
              <a:rPr lang="en-GB" sz="1400" dirty="0" smtClean="0">
                <a:latin typeface="Arial" pitchFamily="34" charset="0"/>
                <a:cs typeface="Arial" pitchFamily="34" charset="0"/>
              </a:rPr>
              <a:t>+62 </a:t>
            </a:r>
          </a:p>
          <a:p>
            <a:pPr algn="ctr"/>
            <a:r>
              <a:rPr lang="en-GB" sz="1400" dirty="0" smtClean="0">
                <a:latin typeface="Arial" pitchFamily="34" charset="0"/>
                <a:cs typeface="Arial" pitchFamily="34" charset="0"/>
              </a:rPr>
              <a:t>work in culture/ education</a:t>
            </a:r>
            <a:endParaRPr lang="nl-BE" sz="1400" dirty="0">
              <a:latin typeface="Arial" pitchFamily="34" charset="0"/>
              <a:cs typeface="Arial" pitchFamily="34" charset="0"/>
            </a:endParaRPr>
          </a:p>
        </p:txBody>
      </p:sp>
      <p:sp>
        <p:nvSpPr>
          <p:cNvPr id="21" name="Down Arrow 20"/>
          <p:cNvSpPr/>
          <p:nvPr/>
        </p:nvSpPr>
        <p:spPr>
          <a:xfrm rot="10800000">
            <a:off x="2229633" y="3390601"/>
            <a:ext cx="323850" cy="428625"/>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2" name="TextBox 21"/>
          <p:cNvSpPr txBox="1"/>
          <p:nvPr/>
        </p:nvSpPr>
        <p:spPr>
          <a:xfrm>
            <a:off x="1341589" y="3947799"/>
            <a:ext cx="1287460" cy="954107"/>
          </a:xfrm>
          <a:prstGeom prst="rect">
            <a:avLst/>
          </a:prstGeom>
          <a:solidFill>
            <a:schemeClr val="bg1">
              <a:lumMod val="85000"/>
            </a:schemeClr>
          </a:solidFill>
        </p:spPr>
        <p:txBody>
          <a:bodyPr wrap="square" rtlCol="0">
            <a:spAutoFit/>
          </a:bodyPr>
          <a:lstStyle/>
          <a:p>
            <a:pPr algn="ctr"/>
            <a:r>
              <a:rPr lang="en-GB" sz="1400" dirty="0" smtClean="0">
                <a:latin typeface="Arial" pitchFamily="34" charset="0"/>
                <a:cs typeface="Arial" pitchFamily="34" charset="0"/>
              </a:rPr>
              <a:t>+76 </a:t>
            </a:r>
          </a:p>
          <a:p>
            <a:pPr algn="ctr"/>
            <a:r>
              <a:rPr lang="en-GB" sz="1400" dirty="0" smtClean="0">
                <a:latin typeface="Arial" pitchFamily="34" charset="0"/>
                <a:cs typeface="Arial" pitchFamily="34" charset="0"/>
              </a:rPr>
              <a:t>visited </a:t>
            </a:r>
            <a:r>
              <a:rPr lang="en-GB" sz="1400" dirty="0" err="1" smtClean="0">
                <a:latin typeface="Arial" pitchFamily="34" charset="0"/>
                <a:cs typeface="Arial" pitchFamily="34" charset="0"/>
              </a:rPr>
              <a:t>google</a:t>
            </a:r>
            <a:r>
              <a:rPr lang="en-GB" sz="1400" dirty="0" smtClean="0">
                <a:latin typeface="Arial" pitchFamily="34" charset="0"/>
                <a:cs typeface="Arial" pitchFamily="34" charset="0"/>
              </a:rPr>
              <a:t> arts past 4 weeks</a:t>
            </a:r>
            <a:endParaRPr lang="nl-BE" sz="1400" dirty="0">
              <a:latin typeface="Arial" pitchFamily="34" charset="0"/>
              <a:cs typeface="Arial" pitchFamily="34" charset="0"/>
            </a:endParaRPr>
          </a:p>
        </p:txBody>
      </p:sp>
    </p:spTree>
    <p:extLst>
      <p:ext uri="{BB962C8B-B14F-4D97-AF65-F5344CB8AC3E}">
        <p14:creationId xmlns:p14="http://schemas.microsoft.com/office/powerpoint/2010/main" val="2306222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esearchCommunities_titelPage.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4" name="Rechthoek 4"/>
          <p:cNvSpPr/>
          <p:nvPr/>
        </p:nvSpPr>
        <p:spPr>
          <a:xfrm>
            <a:off x="352421" y="326276"/>
            <a:ext cx="2647954" cy="873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5" name="Tekstvak 5"/>
          <p:cNvSpPr txBox="1"/>
          <p:nvPr/>
        </p:nvSpPr>
        <p:spPr>
          <a:xfrm>
            <a:off x="439390" y="351788"/>
            <a:ext cx="7328169" cy="707886"/>
          </a:xfrm>
          <a:prstGeom prst="rect">
            <a:avLst/>
          </a:prstGeom>
          <a:noFill/>
        </p:spPr>
        <p:txBody>
          <a:bodyPr wrap="square" rtlCol="0">
            <a:spAutoFit/>
          </a:bodyPr>
          <a:lstStyle/>
          <a:p>
            <a:pPr>
              <a:spcAft>
                <a:spcPts val="600"/>
              </a:spcAft>
            </a:pPr>
            <a:r>
              <a:rPr lang="nl-BE" sz="4000" dirty="0">
                <a:solidFill>
                  <a:schemeClr val="bg1"/>
                </a:solidFill>
              </a:rPr>
              <a:t>Summary</a:t>
            </a:r>
            <a:endParaRPr lang="en-US" sz="4400" dirty="0" smtClean="0">
              <a:solidFill>
                <a:schemeClr val="bg1"/>
              </a:solidFill>
              <a:cs typeface="Arial"/>
            </a:endParaRPr>
          </a:p>
        </p:txBody>
      </p:sp>
      <p:pic>
        <p:nvPicPr>
          <p:cNvPr id="47" name="Picture 46" descr="templateTravel&amp;Leisure5_foot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806440"/>
            <a:ext cx="9144000" cy="1051560"/>
          </a:xfrm>
          <a:prstGeom prst="rect">
            <a:avLst/>
          </a:prstGeom>
        </p:spPr>
      </p:pic>
      <p:pic>
        <p:nvPicPr>
          <p:cNvPr id="48" name="Picture 47" descr="InSitesConsultin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0140" y="6430436"/>
            <a:ext cx="1504263" cy="233184"/>
          </a:xfrm>
          <a:prstGeom prst="rect">
            <a:avLst/>
          </a:prstGeom>
        </p:spPr>
      </p:pic>
      <p:pic>
        <p:nvPicPr>
          <p:cNvPr id="49" name="Picture 48" descr="Travel&amp;Leisure_orange.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4731" y="6316157"/>
            <a:ext cx="395837" cy="384067"/>
          </a:xfrm>
          <a:prstGeom prst="rect">
            <a:avLst/>
          </a:prstGeom>
        </p:spPr>
      </p:pic>
      <p:sp>
        <p:nvSpPr>
          <p:cNvPr id="24" name="Rechthoek 4"/>
          <p:cNvSpPr/>
          <p:nvPr/>
        </p:nvSpPr>
        <p:spPr>
          <a:xfrm>
            <a:off x="352420" y="1535950"/>
            <a:ext cx="8658229" cy="42704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itchFamily="34" charset="0"/>
              <a:buChar char="•"/>
            </a:pPr>
            <a:r>
              <a:rPr lang="en-GB" dirty="0">
                <a:solidFill>
                  <a:schemeClr val="bg1"/>
                </a:solidFill>
              </a:rPr>
              <a:t>Awareness is currently low – highest in Italy, lowest in Norway</a:t>
            </a:r>
          </a:p>
          <a:p>
            <a:pPr marL="285750" indent="-285750">
              <a:buFont typeface="Arial" pitchFamily="34" charset="0"/>
              <a:buChar char="•"/>
            </a:pPr>
            <a:r>
              <a:rPr lang="en-GB" dirty="0">
                <a:solidFill>
                  <a:schemeClr val="bg1"/>
                </a:solidFill>
              </a:rPr>
              <a:t>Attitudes to the website is positive</a:t>
            </a:r>
          </a:p>
          <a:p>
            <a:pPr marL="285750" indent="-285750">
              <a:buFont typeface="Arial" pitchFamily="34" charset="0"/>
              <a:buChar char="•"/>
            </a:pPr>
            <a:r>
              <a:rPr lang="en-GB" dirty="0">
                <a:solidFill>
                  <a:schemeClr val="bg1"/>
                </a:solidFill>
              </a:rPr>
              <a:t>Visits amongst those aware are high – visits amongst total population are low</a:t>
            </a:r>
          </a:p>
          <a:p>
            <a:pPr marL="285750" indent="-285750">
              <a:buFont typeface="Arial" pitchFamily="34" charset="0"/>
              <a:buChar char="•"/>
            </a:pPr>
            <a:r>
              <a:rPr lang="en-GB" dirty="0">
                <a:solidFill>
                  <a:schemeClr val="bg1"/>
                </a:solidFill>
              </a:rPr>
              <a:t>But there are many opportunities to enhance the user experience</a:t>
            </a:r>
          </a:p>
          <a:p>
            <a:pPr marL="285750" indent="-285750">
              <a:buFont typeface="Arial" pitchFamily="34" charset="0"/>
              <a:buChar char="•"/>
            </a:pPr>
            <a:r>
              <a:rPr lang="en-GB" dirty="0">
                <a:solidFill>
                  <a:schemeClr val="bg1"/>
                </a:solidFill>
              </a:rPr>
              <a:t>Norway is a challenge</a:t>
            </a:r>
          </a:p>
          <a:p>
            <a:pPr marL="285750" indent="-285750">
              <a:buFont typeface="Arial" pitchFamily="34" charset="0"/>
              <a:buChar char="•"/>
            </a:pPr>
            <a:endParaRPr lang="en-GB" dirty="0">
              <a:solidFill>
                <a:schemeClr val="bg1"/>
              </a:solidFill>
            </a:endParaRPr>
          </a:p>
          <a:p>
            <a:pPr marL="285750" indent="-285750">
              <a:buFont typeface="Arial" pitchFamily="34" charset="0"/>
              <a:buChar char="•"/>
            </a:pPr>
            <a:r>
              <a:rPr lang="en-GB" dirty="0">
                <a:solidFill>
                  <a:schemeClr val="bg1"/>
                </a:solidFill>
              </a:rPr>
              <a:t>Drive awareness through</a:t>
            </a:r>
          </a:p>
          <a:p>
            <a:pPr marL="742950" lvl="1" indent="-285750">
              <a:buFont typeface="Arial" pitchFamily="34" charset="0"/>
              <a:buChar char="•"/>
            </a:pPr>
            <a:r>
              <a:rPr lang="en-GB" sz="1600" dirty="0">
                <a:solidFill>
                  <a:schemeClr val="bg1"/>
                </a:solidFill>
              </a:rPr>
              <a:t>Chasing the promoters</a:t>
            </a:r>
          </a:p>
          <a:p>
            <a:pPr marL="742950" lvl="1" indent="-285750">
              <a:buFont typeface="Arial" pitchFamily="34" charset="0"/>
              <a:buChar char="•"/>
            </a:pPr>
            <a:r>
              <a:rPr lang="en-GB" sz="1600" dirty="0">
                <a:solidFill>
                  <a:schemeClr val="bg1"/>
                </a:solidFill>
              </a:rPr>
              <a:t>The internet as your friend</a:t>
            </a:r>
          </a:p>
          <a:p>
            <a:pPr marL="742950" lvl="1" indent="-285750">
              <a:buFont typeface="Arial" pitchFamily="34" charset="0"/>
              <a:buChar char="•"/>
            </a:pPr>
            <a:r>
              <a:rPr lang="en-GB" sz="1600" dirty="0">
                <a:solidFill>
                  <a:schemeClr val="bg1"/>
                </a:solidFill>
              </a:rPr>
              <a:t>Special features</a:t>
            </a:r>
          </a:p>
          <a:p>
            <a:pPr marL="742950" lvl="1" indent="-285750">
              <a:buFont typeface="Arial" pitchFamily="34" charset="0"/>
              <a:buChar char="•"/>
            </a:pPr>
            <a:endParaRPr lang="en-GB" sz="1600" dirty="0">
              <a:solidFill>
                <a:schemeClr val="bg1"/>
              </a:solidFill>
            </a:endParaRPr>
          </a:p>
          <a:p>
            <a:pPr marL="285750" indent="-285750">
              <a:buFont typeface="Arial" pitchFamily="34" charset="0"/>
              <a:buChar char="•"/>
            </a:pPr>
            <a:r>
              <a:rPr lang="en-GB" dirty="0">
                <a:solidFill>
                  <a:schemeClr val="bg1"/>
                </a:solidFill>
              </a:rPr>
              <a:t>Shore up repeat visits</a:t>
            </a:r>
          </a:p>
          <a:p>
            <a:pPr marL="742950" lvl="1" indent="-285750">
              <a:buFont typeface="Arial" pitchFamily="34" charset="0"/>
              <a:buChar char="•"/>
            </a:pPr>
            <a:r>
              <a:rPr lang="en-GB" sz="1600" dirty="0">
                <a:solidFill>
                  <a:schemeClr val="bg1"/>
                </a:solidFill>
              </a:rPr>
              <a:t>Design and navigation</a:t>
            </a:r>
          </a:p>
          <a:p>
            <a:pPr marL="742950" lvl="1" indent="-285750">
              <a:buFont typeface="Arial" pitchFamily="34" charset="0"/>
              <a:buChar char="•"/>
            </a:pPr>
            <a:r>
              <a:rPr lang="en-GB" sz="1600" dirty="0">
                <a:solidFill>
                  <a:schemeClr val="bg1"/>
                </a:solidFill>
              </a:rPr>
              <a:t>Be unique</a:t>
            </a:r>
          </a:p>
          <a:p>
            <a:pPr marL="742950" lvl="1" indent="-285750">
              <a:buFont typeface="Arial" pitchFamily="34" charset="0"/>
              <a:buChar char="•"/>
            </a:pPr>
            <a:r>
              <a:rPr lang="en-GB" sz="1600" dirty="0">
                <a:solidFill>
                  <a:schemeClr val="bg1"/>
                </a:solidFill>
              </a:rPr>
              <a:t>Be a curator, not an encyclopaedia</a:t>
            </a:r>
          </a:p>
        </p:txBody>
      </p:sp>
    </p:spTree>
    <p:extLst>
      <p:ext uri="{BB962C8B-B14F-4D97-AF65-F5344CB8AC3E}">
        <p14:creationId xmlns:p14="http://schemas.microsoft.com/office/powerpoint/2010/main" val="13996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igh-Res Stock Photography: Solvent and liquid ware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1" y="0"/>
            <a:ext cx="45945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60915"/>
            <a:ext cx="5580184" cy="641350"/>
          </a:xfrm>
        </p:spPr>
        <p:txBody>
          <a:bodyPr/>
          <a:lstStyle/>
          <a:p>
            <a:pPr algn="ctr"/>
            <a:r>
              <a:rPr lang="en-US" dirty="0" smtClean="0"/>
              <a:t>Next Steps</a:t>
            </a:r>
          </a:p>
          <a:p>
            <a:pPr algn="ctr"/>
            <a:endParaRPr lang="en-US" dirty="0" smtClean="0"/>
          </a:p>
          <a:p>
            <a:pPr algn="ctr"/>
            <a:endParaRPr lang="en-US" dirty="0" smtClean="0"/>
          </a:p>
          <a:p>
            <a:pPr algn="ctr"/>
            <a:endParaRPr lang="en-US" dirty="0"/>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
        <p:nvSpPr>
          <p:cNvPr id="9" name="TextBox 8"/>
          <p:cNvSpPr txBox="1"/>
          <p:nvPr/>
        </p:nvSpPr>
        <p:spPr>
          <a:xfrm>
            <a:off x="4514806" y="3291539"/>
            <a:ext cx="3943394" cy="3170099"/>
          </a:xfrm>
          <a:prstGeom prst="rect">
            <a:avLst/>
          </a:prstGeom>
          <a:noFill/>
        </p:spPr>
        <p:txBody>
          <a:bodyPr wrap="square" rtlCol="0">
            <a:spAutoFit/>
          </a:bodyPr>
          <a:lstStyle/>
          <a:p>
            <a:r>
              <a:rPr lang="en-GB" sz="2000" b="1" dirty="0" smtClean="0"/>
              <a:t>Final deck/reporting format</a:t>
            </a:r>
          </a:p>
          <a:p>
            <a:endParaRPr lang="en-GB" sz="2000" b="1" dirty="0"/>
          </a:p>
          <a:p>
            <a:r>
              <a:rPr lang="en-GB" sz="2000" b="1" dirty="0" smtClean="0"/>
              <a:t>Schedule wave 2 Fieldwork dates:</a:t>
            </a:r>
          </a:p>
          <a:p>
            <a:endParaRPr lang="en-GB" sz="2000" b="1" dirty="0"/>
          </a:p>
          <a:p>
            <a:pPr marL="342900" indent="-342900">
              <a:buFont typeface="Arial" pitchFamily="34" charset="0"/>
              <a:buChar char="•"/>
            </a:pPr>
            <a:r>
              <a:rPr lang="en-GB" sz="2000" b="1" dirty="0" smtClean="0"/>
              <a:t>Italy</a:t>
            </a:r>
          </a:p>
          <a:p>
            <a:pPr marL="342900" indent="-342900">
              <a:buFont typeface="Arial" pitchFamily="34" charset="0"/>
              <a:buChar char="•"/>
            </a:pPr>
            <a:r>
              <a:rPr lang="en-GB" sz="2000" b="1" dirty="0" smtClean="0"/>
              <a:t>Norway</a:t>
            </a:r>
          </a:p>
          <a:p>
            <a:pPr marL="342900" indent="-342900">
              <a:buFont typeface="Arial" pitchFamily="34" charset="0"/>
              <a:buChar char="•"/>
            </a:pPr>
            <a:r>
              <a:rPr lang="en-GB" sz="2000" b="1" dirty="0" smtClean="0"/>
              <a:t>Poland</a:t>
            </a:r>
          </a:p>
          <a:p>
            <a:endParaRPr lang="en-GB" sz="2000" b="1" dirty="0" smtClean="0"/>
          </a:p>
          <a:p>
            <a:r>
              <a:rPr lang="en-GB" sz="2000" b="1" dirty="0" smtClean="0"/>
              <a:t>Has </a:t>
            </a:r>
            <a:r>
              <a:rPr lang="en-GB" sz="2000" b="1" dirty="0" err="1" smtClean="0"/>
              <a:t>europeana</a:t>
            </a:r>
            <a:r>
              <a:rPr lang="en-GB" sz="2000" b="1" dirty="0" smtClean="0"/>
              <a:t> undertaken user experience research?</a:t>
            </a:r>
            <a:endParaRPr lang="en-GB" sz="2000" b="1" dirty="0"/>
          </a:p>
        </p:txBody>
      </p:sp>
    </p:spTree>
    <p:extLst>
      <p:ext uri="{BB962C8B-B14F-4D97-AF65-F5344CB8AC3E}">
        <p14:creationId xmlns:p14="http://schemas.microsoft.com/office/powerpoint/2010/main" val="191260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oyalty-free Image: Tray of eggs with faces drawn on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1" y="0"/>
            <a:ext cx="457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315"/>
          <a:stretch/>
        </p:blipFill>
        <p:spPr>
          <a:xfrm>
            <a:off x="2496081" y="0"/>
            <a:ext cx="6646332" cy="6858000"/>
          </a:xfrm>
          <a:prstGeom prst="rect">
            <a:avLst/>
          </a:prstGeom>
        </p:spPr>
      </p:pic>
      <p:sp>
        <p:nvSpPr>
          <p:cNvPr id="2" name="Text Placeholder 1"/>
          <p:cNvSpPr>
            <a:spLocks noGrp="1"/>
          </p:cNvSpPr>
          <p:nvPr>
            <p:ph type="body" sz="half" idx="14"/>
          </p:nvPr>
        </p:nvSpPr>
        <p:spPr>
          <a:xfrm>
            <a:off x="3499338" y="1526411"/>
            <a:ext cx="5580184" cy="641350"/>
          </a:xfrm>
        </p:spPr>
        <p:txBody>
          <a:bodyPr/>
          <a:lstStyle/>
          <a:p>
            <a:pPr algn="ctr"/>
            <a:r>
              <a:rPr lang="en-GB" smtClean="0"/>
              <a:t>Method, Sample and Weighting</a:t>
            </a:r>
          </a:p>
          <a:p>
            <a:pPr algn="ctr"/>
            <a:endParaRPr lang="en-GB"/>
          </a:p>
        </p:txBody>
      </p:sp>
      <p:pic>
        <p:nvPicPr>
          <p:cNvPr id="16" name="Picture 15" descr="lijntj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9338" y="2817481"/>
            <a:ext cx="5451229" cy="319277"/>
          </a:xfrm>
          <a:prstGeom prst="rect">
            <a:avLst/>
          </a:prstGeom>
        </p:spPr>
      </p:pic>
      <p:pic>
        <p:nvPicPr>
          <p:cNvPr id="19" name="Picture 18" descr="Travel&amp;Leisure.png"/>
          <p:cNvPicPr>
            <a:picLocks noChangeAspect="1"/>
          </p:cNvPicPr>
          <p:nvPr/>
        </p:nvPicPr>
        <p:blipFill rotWithShape="1">
          <a:blip r:embed="rId5">
            <a:extLst>
              <a:ext uri="{28A0092B-C50C-407E-A947-70E740481C1C}">
                <a14:useLocalDpi xmlns:a14="http://schemas.microsoft.com/office/drawing/2010/main" val="0"/>
              </a:ext>
            </a:extLst>
          </a:blip>
          <a:srcRect t="-2056" b="-1"/>
          <a:stretch/>
        </p:blipFill>
        <p:spPr>
          <a:xfrm>
            <a:off x="8583083" y="6371167"/>
            <a:ext cx="391583" cy="419968"/>
          </a:xfrm>
          <a:prstGeom prst="rect">
            <a:avLst/>
          </a:prstGeom>
        </p:spPr>
      </p:pic>
    </p:spTree>
    <p:extLst>
      <p:ext uri="{BB962C8B-B14F-4D97-AF65-F5344CB8AC3E}">
        <p14:creationId xmlns:p14="http://schemas.microsoft.com/office/powerpoint/2010/main" val="917490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esearchCommunities_titelPage.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Down Arrow 11"/>
          <p:cNvSpPr/>
          <p:nvPr/>
        </p:nvSpPr>
        <p:spPr>
          <a:xfrm rot="16200000">
            <a:off x="4191340" y="3129237"/>
            <a:ext cx="735291" cy="1026794"/>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Down Arrow 12"/>
          <p:cNvSpPr/>
          <p:nvPr/>
        </p:nvSpPr>
        <p:spPr>
          <a:xfrm rot="9490620">
            <a:off x="1089349" y="1803597"/>
            <a:ext cx="735291" cy="1090491"/>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Down Arrow 13"/>
          <p:cNvSpPr/>
          <p:nvPr/>
        </p:nvSpPr>
        <p:spPr>
          <a:xfrm rot="19806860">
            <a:off x="4181246" y="4014325"/>
            <a:ext cx="735291" cy="94065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5" name="Group 14"/>
          <p:cNvGrpSpPr/>
          <p:nvPr/>
        </p:nvGrpSpPr>
        <p:grpSpPr>
          <a:xfrm>
            <a:off x="2209314" y="3371139"/>
            <a:ext cx="1873519" cy="542989"/>
            <a:chOff x="334891" y="3456213"/>
            <a:chExt cx="3570360" cy="542989"/>
          </a:xfrm>
        </p:grpSpPr>
        <p:sp>
          <p:nvSpPr>
            <p:cNvPr id="16" name="Rechthoek 4"/>
            <p:cNvSpPr/>
            <p:nvPr/>
          </p:nvSpPr>
          <p:spPr>
            <a:xfrm>
              <a:off x="334891" y="3464043"/>
              <a:ext cx="3570360"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7" name="Rectangle 16"/>
            <p:cNvSpPr/>
            <p:nvPr/>
          </p:nvSpPr>
          <p:spPr>
            <a:xfrm>
              <a:off x="514850" y="3456213"/>
              <a:ext cx="3295147" cy="523220"/>
            </a:xfrm>
            <a:prstGeom prst="rect">
              <a:avLst/>
            </a:prstGeom>
          </p:spPr>
          <p:txBody>
            <a:bodyPr wrap="square">
              <a:spAutoFit/>
            </a:bodyPr>
            <a:lstStyle/>
            <a:p>
              <a:pPr algn="r"/>
              <a:r>
                <a:rPr lang="en-GB" sz="2800" b="1" dirty="0" smtClean="0">
                  <a:solidFill>
                    <a:prstClr val="white"/>
                  </a:solidFill>
                </a:rPr>
                <a:t>Online</a:t>
              </a:r>
              <a:endParaRPr lang="nl-BE" sz="2800" b="1" dirty="0" smtClean="0">
                <a:solidFill>
                  <a:prstClr val="white"/>
                </a:solidFill>
              </a:endParaRPr>
            </a:p>
          </p:txBody>
        </p:sp>
      </p:grpSp>
      <p:grpSp>
        <p:nvGrpSpPr>
          <p:cNvPr id="18" name="Group 17"/>
          <p:cNvGrpSpPr/>
          <p:nvPr/>
        </p:nvGrpSpPr>
        <p:grpSpPr>
          <a:xfrm rot="264665">
            <a:off x="2856708" y="3905313"/>
            <a:ext cx="1775482" cy="538714"/>
            <a:chOff x="3519486" y="4696646"/>
            <a:chExt cx="3709989" cy="538714"/>
          </a:xfrm>
        </p:grpSpPr>
        <p:sp>
          <p:nvSpPr>
            <p:cNvPr id="23" name="Rechthoek 4"/>
            <p:cNvSpPr/>
            <p:nvPr/>
          </p:nvSpPr>
          <p:spPr>
            <a:xfrm>
              <a:off x="3519486" y="4700201"/>
              <a:ext cx="3709989"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5" name="Rectangle 24"/>
            <p:cNvSpPr/>
            <p:nvPr/>
          </p:nvSpPr>
          <p:spPr>
            <a:xfrm>
              <a:off x="3529011" y="4696646"/>
              <a:ext cx="3595688" cy="523220"/>
            </a:xfrm>
            <a:prstGeom prst="rect">
              <a:avLst/>
            </a:prstGeom>
          </p:spPr>
          <p:txBody>
            <a:bodyPr wrap="square">
              <a:spAutoFit/>
            </a:bodyPr>
            <a:lstStyle/>
            <a:p>
              <a:pPr algn="r"/>
              <a:r>
                <a:rPr lang="nl-BE" sz="2800" b="1" dirty="0" smtClean="0">
                  <a:solidFill>
                    <a:prstClr val="white"/>
                  </a:solidFill>
                </a:rPr>
                <a:t>Survey</a:t>
              </a:r>
              <a:endParaRPr lang="en-GB" sz="2800" b="1" dirty="0">
                <a:solidFill>
                  <a:prstClr val="white"/>
                </a:solidFill>
              </a:endParaRPr>
            </a:p>
          </p:txBody>
        </p:sp>
      </p:grpSp>
      <p:grpSp>
        <p:nvGrpSpPr>
          <p:cNvPr id="26" name="Group 25"/>
          <p:cNvGrpSpPr/>
          <p:nvPr/>
        </p:nvGrpSpPr>
        <p:grpSpPr>
          <a:xfrm rot="224889">
            <a:off x="1048162" y="2733896"/>
            <a:ext cx="2322539" cy="538714"/>
            <a:chOff x="2219325" y="1526033"/>
            <a:chExt cx="2322539" cy="538714"/>
          </a:xfrm>
        </p:grpSpPr>
        <p:sp>
          <p:nvSpPr>
            <p:cNvPr id="28" name="Rechthoek 4"/>
            <p:cNvSpPr/>
            <p:nvPr/>
          </p:nvSpPr>
          <p:spPr>
            <a:xfrm>
              <a:off x="2219325" y="1529588"/>
              <a:ext cx="2322539"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9" name="Rectangle 28"/>
            <p:cNvSpPr/>
            <p:nvPr/>
          </p:nvSpPr>
          <p:spPr>
            <a:xfrm>
              <a:off x="2219325" y="1526033"/>
              <a:ext cx="2205036" cy="523220"/>
            </a:xfrm>
            <a:prstGeom prst="rect">
              <a:avLst/>
            </a:prstGeom>
          </p:spPr>
          <p:txBody>
            <a:bodyPr wrap="square">
              <a:spAutoFit/>
            </a:bodyPr>
            <a:lstStyle/>
            <a:p>
              <a:pPr algn="r"/>
              <a:r>
                <a:rPr lang="en-GB" sz="2800" b="1" dirty="0" smtClean="0">
                  <a:solidFill>
                    <a:prstClr val="white"/>
                  </a:solidFill>
                </a:rPr>
                <a:t>Quantitative</a:t>
              </a:r>
            </a:p>
          </p:txBody>
        </p:sp>
      </p:grpSp>
      <p:sp>
        <p:nvSpPr>
          <p:cNvPr id="34" name="Rechthoek 4"/>
          <p:cNvSpPr/>
          <p:nvPr/>
        </p:nvSpPr>
        <p:spPr>
          <a:xfrm>
            <a:off x="352421" y="326276"/>
            <a:ext cx="7086604" cy="873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5" name="Tekstvak 5"/>
          <p:cNvSpPr txBox="1"/>
          <p:nvPr/>
        </p:nvSpPr>
        <p:spPr>
          <a:xfrm>
            <a:off x="439390" y="351788"/>
            <a:ext cx="7328169" cy="707886"/>
          </a:xfrm>
          <a:prstGeom prst="rect">
            <a:avLst/>
          </a:prstGeom>
          <a:noFill/>
        </p:spPr>
        <p:txBody>
          <a:bodyPr wrap="square" rtlCol="0">
            <a:spAutoFit/>
          </a:bodyPr>
          <a:lstStyle/>
          <a:p>
            <a:pPr>
              <a:spcAft>
                <a:spcPts val="600"/>
              </a:spcAft>
            </a:pPr>
            <a:r>
              <a:rPr lang="en-US" sz="2000" dirty="0" smtClean="0">
                <a:solidFill>
                  <a:schemeClr val="bg1"/>
                </a:solidFill>
                <a:cs typeface="Arial"/>
              </a:rPr>
              <a:t>Dipstick to measure awareness, usage, recommendation and attitudes to Europeana prior to marketing campaigns</a:t>
            </a:r>
          </a:p>
        </p:txBody>
      </p:sp>
      <p:pic>
        <p:nvPicPr>
          <p:cNvPr id="47" name="Picture 46" descr="templateTravel&amp;Leisure5_foot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806440"/>
            <a:ext cx="9144000" cy="1051560"/>
          </a:xfrm>
          <a:prstGeom prst="rect">
            <a:avLst/>
          </a:prstGeom>
        </p:spPr>
      </p:pic>
      <p:pic>
        <p:nvPicPr>
          <p:cNvPr id="48" name="Picture 47" descr="InSitesConsultin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0140" y="6430436"/>
            <a:ext cx="1504263" cy="233184"/>
          </a:xfrm>
          <a:prstGeom prst="rect">
            <a:avLst/>
          </a:prstGeom>
        </p:spPr>
      </p:pic>
      <p:pic>
        <p:nvPicPr>
          <p:cNvPr id="49" name="Picture 48" descr="Travel&amp;Leisure_orange.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4731" y="6316157"/>
            <a:ext cx="395837" cy="384067"/>
          </a:xfrm>
          <a:prstGeom prst="rect">
            <a:avLst/>
          </a:prstGeom>
        </p:spPr>
      </p:pic>
      <p:sp>
        <p:nvSpPr>
          <p:cNvPr id="51" name="Rechthoek 4"/>
          <p:cNvSpPr/>
          <p:nvPr/>
        </p:nvSpPr>
        <p:spPr>
          <a:xfrm rot="21054582">
            <a:off x="5497414" y="3444635"/>
            <a:ext cx="1064034" cy="39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cs typeface="Arial" pitchFamily="34" charset="0"/>
              </a:rPr>
              <a:t>Italy</a:t>
            </a:r>
            <a:endParaRPr lang="en-GB" sz="1400" dirty="0">
              <a:solidFill>
                <a:schemeClr val="bg1"/>
              </a:solidFill>
              <a:cs typeface="Arial" pitchFamily="34" charset="0"/>
            </a:endParaRPr>
          </a:p>
        </p:txBody>
      </p:sp>
      <p:sp>
        <p:nvSpPr>
          <p:cNvPr id="52" name="Rechthoek 4"/>
          <p:cNvSpPr/>
          <p:nvPr/>
        </p:nvSpPr>
        <p:spPr>
          <a:xfrm rot="332128">
            <a:off x="6376258" y="3159208"/>
            <a:ext cx="1121199" cy="39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cs typeface="Arial" pitchFamily="34" charset="0"/>
              </a:rPr>
              <a:t>Poland</a:t>
            </a:r>
            <a:endParaRPr lang="en-GB" sz="1400" dirty="0">
              <a:solidFill>
                <a:schemeClr val="bg1"/>
              </a:solidFill>
              <a:cs typeface="Arial" pitchFamily="34" charset="0"/>
            </a:endParaRPr>
          </a:p>
        </p:txBody>
      </p:sp>
      <p:sp>
        <p:nvSpPr>
          <p:cNvPr id="62" name="Rechthoek 4"/>
          <p:cNvSpPr/>
          <p:nvPr/>
        </p:nvSpPr>
        <p:spPr>
          <a:xfrm rot="21054582">
            <a:off x="7309406" y="3427759"/>
            <a:ext cx="1064034" cy="39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cs typeface="Arial" pitchFamily="34" charset="0"/>
              </a:rPr>
              <a:t>Norway</a:t>
            </a:r>
            <a:endParaRPr lang="en-GB" sz="1400" dirty="0">
              <a:solidFill>
                <a:schemeClr val="bg1"/>
              </a:solidFill>
              <a:cs typeface="Arial" pitchFamily="34" charset="0"/>
            </a:endParaRPr>
          </a:p>
        </p:txBody>
      </p:sp>
      <p:sp>
        <p:nvSpPr>
          <p:cNvPr id="37" name="Rechthoek 4"/>
          <p:cNvSpPr/>
          <p:nvPr/>
        </p:nvSpPr>
        <p:spPr>
          <a:xfrm>
            <a:off x="4095247" y="5288965"/>
            <a:ext cx="2946821" cy="662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chemeClr val="tx1"/>
                </a:solidFill>
                <a:latin typeface="Arial" pitchFamily="34" charset="0"/>
                <a:cs typeface="Arial" pitchFamily="34" charset="0"/>
              </a:rPr>
              <a:t>500 completed interviews in each market</a:t>
            </a:r>
            <a:endParaRPr lang="en-GB"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01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searchCommunities_titelPage.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templateTravel&amp;Leisure5_foot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06440"/>
            <a:ext cx="9144000" cy="1051560"/>
          </a:xfrm>
          <a:prstGeom prst="rect">
            <a:avLst/>
          </a:prstGeom>
        </p:spPr>
      </p:pic>
      <p:pic>
        <p:nvPicPr>
          <p:cNvPr id="8" name="Picture 7" descr="InSitesConsul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140" y="6430436"/>
            <a:ext cx="1504263" cy="233184"/>
          </a:xfrm>
          <a:prstGeom prst="rect">
            <a:avLst/>
          </a:prstGeom>
        </p:spPr>
      </p:pic>
      <p:pic>
        <p:nvPicPr>
          <p:cNvPr id="9" name="Picture 8" descr="Travel&amp;Leisure_orange.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4731" y="6316157"/>
            <a:ext cx="395837" cy="384067"/>
          </a:xfrm>
          <a:prstGeom prst="rect">
            <a:avLst/>
          </a:prstGeom>
        </p:spPr>
      </p:pic>
      <p:sp>
        <p:nvSpPr>
          <p:cNvPr id="20" name="Rechthoek 4"/>
          <p:cNvSpPr/>
          <p:nvPr/>
        </p:nvSpPr>
        <p:spPr>
          <a:xfrm>
            <a:off x="249300" y="2742726"/>
            <a:ext cx="2616862" cy="25722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GB" sz="1600" b="1" dirty="0" smtClean="0">
                <a:solidFill>
                  <a:prstClr val="white"/>
                </a:solidFill>
              </a:rPr>
              <a:t>Screened for:</a:t>
            </a:r>
          </a:p>
          <a:p>
            <a:pPr>
              <a:spcAft>
                <a:spcPts val="1200"/>
              </a:spcAft>
            </a:pPr>
            <a:r>
              <a:rPr lang="en-GB" sz="1600" b="1" dirty="0" smtClean="0">
                <a:solidFill>
                  <a:prstClr val="white"/>
                </a:solidFill>
              </a:rPr>
              <a:t>Interest in arts/culture/history</a:t>
            </a:r>
          </a:p>
          <a:p>
            <a:pPr>
              <a:spcAft>
                <a:spcPts val="1200"/>
              </a:spcAft>
            </a:pPr>
            <a:r>
              <a:rPr lang="en-GB" sz="1600" b="1" dirty="0" smtClean="0">
                <a:solidFill>
                  <a:prstClr val="white"/>
                </a:solidFill>
              </a:rPr>
              <a:t>Visited  museums, exhibitions, libraries, events in last six months</a:t>
            </a:r>
          </a:p>
          <a:p>
            <a:pPr>
              <a:spcAft>
                <a:spcPts val="1200"/>
              </a:spcAft>
            </a:pPr>
            <a:r>
              <a:rPr lang="en-GB" sz="1600" b="1" dirty="0" smtClean="0">
                <a:solidFill>
                  <a:prstClr val="white"/>
                </a:solidFill>
              </a:rPr>
              <a:t>Allows for universe estimation</a:t>
            </a:r>
            <a:endParaRPr lang="en-GB" sz="1600" b="1" dirty="0">
              <a:solidFill>
                <a:prstClr val="white"/>
              </a:solidFill>
            </a:endParaRPr>
          </a:p>
        </p:txBody>
      </p:sp>
      <p:sp>
        <p:nvSpPr>
          <p:cNvPr id="21" name="Down Arrow 20"/>
          <p:cNvSpPr/>
          <p:nvPr/>
        </p:nvSpPr>
        <p:spPr>
          <a:xfrm rot="16378873">
            <a:off x="1111970" y="1290280"/>
            <a:ext cx="735291" cy="1800479"/>
          </a:xfrm>
          <a:prstGeom prst="down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2000" b="1" dirty="0" smtClean="0">
                <a:solidFill>
                  <a:prstClr val="white"/>
                </a:solidFill>
              </a:rPr>
              <a:t>Screening</a:t>
            </a:r>
            <a:endParaRPr lang="en-GB" sz="2000" b="1" dirty="0">
              <a:solidFill>
                <a:prstClr val="white"/>
              </a:solidFill>
            </a:endParaRPr>
          </a:p>
        </p:txBody>
      </p:sp>
      <p:sp>
        <p:nvSpPr>
          <p:cNvPr id="22" name="Rechthoek 4"/>
          <p:cNvSpPr/>
          <p:nvPr/>
        </p:nvSpPr>
        <p:spPr>
          <a:xfrm>
            <a:off x="3286712" y="2806624"/>
            <a:ext cx="2614605" cy="23710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GB" sz="1600" b="1" dirty="0" smtClean="0">
                <a:solidFill>
                  <a:prstClr val="white"/>
                </a:solidFill>
              </a:rPr>
              <a:t>Awareness and usage of Europeana and competitive set</a:t>
            </a:r>
          </a:p>
          <a:p>
            <a:pPr>
              <a:spcAft>
                <a:spcPts val="1200"/>
              </a:spcAft>
            </a:pPr>
            <a:r>
              <a:rPr lang="en-GB" sz="1600" b="1" dirty="0" smtClean="0">
                <a:solidFill>
                  <a:prstClr val="white"/>
                </a:solidFill>
              </a:rPr>
              <a:t>Likelihood to visit again and recommend</a:t>
            </a:r>
          </a:p>
          <a:p>
            <a:pPr>
              <a:spcAft>
                <a:spcPts val="1200"/>
              </a:spcAft>
            </a:pPr>
            <a:r>
              <a:rPr lang="en-GB" sz="1600" b="1" dirty="0" smtClean="0">
                <a:solidFill>
                  <a:prstClr val="white"/>
                </a:solidFill>
              </a:rPr>
              <a:t>Source of awareness</a:t>
            </a:r>
          </a:p>
          <a:p>
            <a:pPr>
              <a:spcAft>
                <a:spcPts val="1200"/>
              </a:spcAft>
            </a:pPr>
            <a:r>
              <a:rPr lang="en-GB" sz="1600" b="1" dirty="0" smtClean="0">
                <a:solidFill>
                  <a:prstClr val="white"/>
                </a:solidFill>
              </a:rPr>
              <a:t>Attitudes to Europeana</a:t>
            </a:r>
            <a:endParaRPr lang="en-GB" sz="1600" b="1" dirty="0">
              <a:solidFill>
                <a:prstClr val="white"/>
              </a:solidFill>
            </a:endParaRPr>
          </a:p>
        </p:txBody>
      </p:sp>
      <p:sp>
        <p:nvSpPr>
          <p:cNvPr id="23" name="Rechthoek 4"/>
          <p:cNvSpPr/>
          <p:nvPr/>
        </p:nvSpPr>
        <p:spPr>
          <a:xfrm>
            <a:off x="6344238" y="2962168"/>
            <a:ext cx="2479127" cy="22154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GB" sz="1600" b="1" dirty="0" smtClean="0">
                <a:solidFill>
                  <a:prstClr val="white"/>
                </a:solidFill>
              </a:rPr>
              <a:t>All respondents directed to </a:t>
            </a:r>
            <a:r>
              <a:rPr lang="en-GB" sz="1600" b="1" dirty="0">
                <a:solidFill>
                  <a:prstClr val="white"/>
                </a:solidFill>
              </a:rPr>
              <a:t>E</a:t>
            </a:r>
            <a:r>
              <a:rPr lang="en-GB" sz="1600" b="1" dirty="0" smtClean="0">
                <a:solidFill>
                  <a:prstClr val="white"/>
                </a:solidFill>
              </a:rPr>
              <a:t>uropeana and asked:</a:t>
            </a:r>
          </a:p>
          <a:p>
            <a:pPr>
              <a:spcAft>
                <a:spcPts val="1200"/>
              </a:spcAft>
            </a:pPr>
            <a:r>
              <a:rPr lang="en-GB" sz="1600" b="1" dirty="0" smtClean="0">
                <a:solidFill>
                  <a:prstClr val="white"/>
                </a:solidFill>
              </a:rPr>
              <a:t>Attitude statements</a:t>
            </a:r>
          </a:p>
          <a:p>
            <a:pPr>
              <a:spcAft>
                <a:spcPts val="1200"/>
              </a:spcAft>
            </a:pPr>
            <a:r>
              <a:rPr lang="en-GB" sz="1600" b="1" dirty="0" smtClean="0">
                <a:solidFill>
                  <a:prstClr val="white"/>
                </a:solidFill>
              </a:rPr>
              <a:t>Likelihood of returning/recommending</a:t>
            </a:r>
          </a:p>
          <a:p>
            <a:pPr>
              <a:spcAft>
                <a:spcPts val="1200"/>
              </a:spcAft>
            </a:pPr>
            <a:r>
              <a:rPr lang="en-GB" sz="1600" b="1" dirty="0" smtClean="0">
                <a:solidFill>
                  <a:prstClr val="white"/>
                </a:solidFill>
              </a:rPr>
              <a:t>Likes/dislikes/suggestions</a:t>
            </a:r>
            <a:endParaRPr lang="en-GB" sz="1600" b="1" dirty="0">
              <a:solidFill>
                <a:prstClr val="white"/>
              </a:solidFill>
            </a:endParaRPr>
          </a:p>
        </p:txBody>
      </p:sp>
      <p:sp>
        <p:nvSpPr>
          <p:cNvPr id="24" name="Down Arrow 23"/>
          <p:cNvSpPr/>
          <p:nvPr/>
        </p:nvSpPr>
        <p:spPr>
          <a:xfrm rot="16200000">
            <a:off x="4144618" y="992142"/>
            <a:ext cx="735291" cy="277810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2000" b="1" dirty="0" smtClean="0">
                <a:solidFill>
                  <a:prstClr val="white"/>
                </a:solidFill>
              </a:rPr>
              <a:t>Awareness and Usage</a:t>
            </a:r>
            <a:endParaRPr lang="en-GB" sz="2000" b="1" dirty="0">
              <a:solidFill>
                <a:prstClr val="white"/>
              </a:solidFill>
            </a:endParaRPr>
          </a:p>
        </p:txBody>
      </p:sp>
      <p:sp>
        <p:nvSpPr>
          <p:cNvPr id="29" name="Down Arrow 28"/>
          <p:cNvSpPr/>
          <p:nvPr/>
        </p:nvSpPr>
        <p:spPr>
          <a:xfrm rot="15920772">
            <a:off x="7261170" y="1323630"/>
            <a:ext cx="735291" cy="206553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lvl="0" algn="ctr"/>
            <a:r>
              <a:rPr lang="en-GB" sz="2000" b="1" dirty="0" smtClean="0">
                <a:solidFill>
                  <a:prstClr val="white"/>
                </a:solidFill>
              </a:rPr>
              <a:t>Activation</a:t>
            </a:r>
            <a:endParaRPr lang="en-GB" sz="2000" b="1" dirty="0">
              <a:solidFill>
                <a:prstClr val="white"/>
              </a:solidFill>
            </a:endParaRPr>
          </a:p>
        </p:txBody>
      </p:sp>
      <p:sp>
        <p:nvSpPr>
          <p:cNvPr id="31" name="Rechthoek 4"/>
          <p:cNvSpPr/>
          <p:nvPr/>
        </p:nvSpPr>
        <p:spPr>
          <a:xfrm>
            <a:off x="359301" y="271443"/>
            <a:ext cx="5328980"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prstClr val="white"/>
                </a:solidFill>
              </a:rPr>
              <a:t>Quantitative Study in Three Countries</a:t>
            </a:r>
            <a:endParaRPr lang="en-GB" sz="2400" b="1" dirty="0">
              <a:solidFill>
                <a:prstClr val="white"/>
              </a:solidFill>
            </a:endParaRPr>
          </a:p>
        </p:txBody>
      </p:sp>
    </p:spTree>
    <p:extLst>
      <p:ext uri="{BB962C8B-B14F-4D97-AF65-F5344CB8AC3E}">
        <p14:creationId xmlns:p14="http://schemas.microsoft.com/office/powerpoint/2010/main" val="284009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searchCommunities_titelPage.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templateTravel&amp;Leisure5_foot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06440"/>
            <a:ext cx="9144000" cy="1051560"/>
          </a:xfrm>
          <a:prstGeom prst="rect">
            <a:avLst/>
          </a:prstGeom>
        </p:spPr>
      </p:pic>
      <p:pic>
        <p:nvPicPr>
          <p:cNvPr id="8" name="Picture 7" descr="InSitesConsul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140" y="6430436"/>
            <a:ext cx="1504263" cy="233184"/>
          </a:xfrm>
          <a:prstGeom prst="rect">
            <a:avLst/>
          </a:prstGeom>
        </p:spPr>
      </p:pic>
      <p:pic>
        <p:nvPicPr>
          <p:cNvPr id="9" name="Picture 8" descr="Travel&amp;Leisure_orange.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4731" y="6316157"/>
            <a:ext cx="395837" cy="384067"/>
          </a:xfrm>
          <a:prstGeom prst="rect">
            <a:avLst/>
          </a:prstGeom>
        </p:spPr>
      </p:pic>
      <p:sp>
        <p:nvSpPr>
          <p:cNvPr id="20" name="Rechthoek 4"/>
          <p:cNvSpPr/>
          <p:nvPr/>
        </p:nvSpPr>
        <p:spPr>
          <a:xfrm>
            <a:off x="359301" y="1080181"/>
            <a:ext cx="7347036" cy="14373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GB" sz="1600" b="1" dirty="0" smtClean="0">
                <a:solidFill>
                  <a:prstClr val="white"/>
                </a:solidFill>
              </a:rPr>
              <a:t>All respondents had to have:</a:t>
            </a:r>
          </a:p>
          <a:p>
            <a:pPr marL="285750" indent="-285750">
              <a:spcAft>
                <a:spcPts val="1200"/>
              </a:spcAft>
              <a:buFont typeface="Arial" pitchFamily="34" charset="0"/>
              <a:buChar char="•"/>
            </a:pPr>
            <a:r>
              <a:rPr lang="en-GB" sz="1600" b="1" dirty="0" smtClean="0">
                <a:solidFill>
                  <a:prstClr val="white"/>
                </a:solidFill>
              </a:rPr>
              <a:t>Interest in arts/culture/history</a:t>
            </a:r>
          </a:p>
          <a:p>
            <a:pPr marL="285750" indent="-285750">
              <a:spcAft>
                <a:spcPts val="1200"/>
              </a:spcAft>
              <a:buFont typeface="Arial" pitchFamily="34" charset="0"/>
              <a:buChar char="•"/>
            </a:pPr>
            <a:r>
              <a:rPr lang="en-GB" sz="1600" b="1" dirty="0" smtClean="0">
                <a:solidFill>
                  <a:prstClr val="white"/>
                </a:solidFill>
              </a:rPr>
              <a:t>Visited  museums, exhibitions, libraries, events in last six months</a:t>
            </a:r>
          </a:p>
        </p:txBody>
      </p:sp>
      <p:sp>
        <p:nvSpPr>
          <p:cNvPr id="31" name="Rechthoek 4"/>
          <p:cNvSpPr/>
          <p:nvPr/>
        </p:nvSpPr>
        <p:spPr>
          <a:xfrm>
            <a:off x="359301" y="271443"/>
            <a:ext cx="5328980"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prstClr val="white"/>
                </a:solidFill>
              </a:rPr>
              <a:t>Sample - Screening</a:t>
            </a:r>
            <a:endParaRPr lang="en-GB" sz="2400" b="1"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40929613"/>
              </p:ext>
            </p:extLst>
          </p:nvPr>
        </p:nvGraphicFramePr>
        <p:xfrm>
          <a:off x="4286994" y="3120243"/>
          <a:ext cx="4619502" cy="2306320"/>
        </p:xfrm>
        <a:graphic>
          <a:graphicData uri="http://schemas.openxmlformats.org/drawingml/2006/table">
            <a:tbl>
              <a:tblPr firstRow="1" bandRow="1">
                <a:tableStyleId>{5C22544A-7EE6-4342-B048-85BDC9FD1C3A}</a:tableStyleId>
              </a:tblPr>
              <a:tblGrid>
                <a:gridCol w="996740"/>
                <a:gridCol w="1811381"/>
                <a:gridCol w="1811381"/>
              </a:tblGrid>
              <a:tr h="370840">
                <a:tc>
                  <a:txBody>
                    <a:bodyPr/>
                    <a:lstStyle/>
                    <a:p>
                      <a:endParaRPr lang="nl-BE" sz="1600" dirty="0">
                        <a:latin typeface="Arial" pitchFamily="34" charset="0"/>
                        <a:cs typeface="Arial" pitchFamily="34" charset="0"/>
                      </a:endParaRPr>
                    </a:p>
                  </a:txBody>
                  <a:tcPr/>
                </a:tc>
                <a:tc>
                  <a:txBody>
                    <a:bodyPr/>
                    <a:lstStyle/>
                    <a:p>
                      <a:r>
                        <a:rPr lang="en-GB" sz="1600" dirty="0" err="1" smtClean="0">
                          <a:latin typeface="Arial" pitchFamily="34" charset="0"/>
                          <a:cs typeface="Arial" pitchFamily="34" charset="0"/>
                        </a:rPr>
                        <a:t>Unweighted</a:t>
                      </a:r>
                      <a:r>
                        <a:rPr lang="en-GB" sz="1600" dirty="0" smtClean="0">
                          <a:latin typeface="Arial" pitchFamily="34" charset="0"/>
                          <a:cs typeface="Arial" pitchFamily="34" charset="0"/>
                        </a:rPr>
                        <a:t> screened</a:t>
                      </a:r>
                      <a:r>
                        <a:rPr lang="en-GB" sz="1600" baseline="0" dirty="0" smtClean="0">
                          <a:latin typeface="Arial" pitchFamily="34" charset="0"/>
                          <a:cs typeface="Arial" pitchFamily="34" charset="0"/>
                        </a:rPr>
                        <a:t> </a:t>
                      </a:r>
                      <a:r>
                        <a:rPr lang="en-GB" sz="1600" dirty="0" smtClean="0">
                          <a:latin typeface="Arial" pitchFamily="34" charset="0"/>
                          <a:cs typeface="Arial" pitchFamily="34" charset="0"/>
                        </a:rPr>
                        <a:t>sample</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Weighted and grossed</a:t>
                      </a:r>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Italy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516</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24.3m (52.9%)</a:t>
                      </a:r>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Norway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505</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1.5m (3.3%)</a:t>
                      </a:r>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Poland</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530</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20.1m (43.8%)</a:t>
                      </a:r>
                      <a:endParaRPr lang="nl-BE" sz="1600" dirty="0">
                        <a:latin typeface="Arial" pitchFamily="34" charset="0"/>
                        <a:cs typeface="Arial" pitchFamily="34" charset="0"/>
                      </a:endParaRPr>
                    </a:p>
                  </a:txBody>
                  <a:tcPr/>
                </a:tc>
              </a:tr>
              <a:tr h="370840">
                <a:tc>
                  <a:txBody>
                    <a:bodyPr/>
                    <a:lstStyle/>
                    <a:p>
                      <a:r>
                        <a:rPr lang="en-GB" sz="1600" b="1" dirty="0" smtClean="0">
                          <a:latin typeface="Arial" pitchFamily="34" charset="0"/>
                          <a:cs typeface="Arial" pitchFamily="34" charset="0"/>
                        </a:rPr>
                        <a:t>Total</a:t>
                      </a:r>
                      <a:endParaRPr lang="nl-BE" sz="1600" b="1" dirty="0">
                        <a:latin typeface="Arial" pitchFamily="34" charset="0"/>
                        <a:cs typeface="Arial" pitchFamily="34" charset="0"/>
                      </a:endParaRPr>
                    </a:p>
                  </a:txBody>
                  <a:tcPr/>
                </a:tc>
                <a:tc>
                  <a:txBody>
                    <a:bodyPr/>
                    <a:lstStyle/>
                    <a:p>
                      <a:r>
                        <a:rPr lang="en-GB" sz="1600" b="1" dirty="0" smtClean="0">
                          <a:latin typeface="Arial" pitchFamily="34" charset="0"/>
                          <a:cs typeface="Arial" pitchFamily="34" charset="0"/>
                        </a:rPr>
                        <a:t>1,551</a:t>
                      </a:r>
                      <a:endParaRPr lang="nl-BE" sz="1600" b="1" dirty="0">
                        <a:latin typeface="Arial" pitchFamily="34" charset="0"/>
                        <a:cs typeface="Arial" pitchFamily="34" charset="0"/>
                      </a:endParaRPr>
                    </a:p>
                  </a:txBody>
                  <a:tcPr/>
                </a:tc>
                <a:tc>
                  <a:txBody>
                    <a:bodyPr/>
                    <a:lstStyle/>
                    <a:p>
                      <a:r>
                        <a:rPr lang="en-GB" sz="1600" b="1" dirty="0" smtClean="0">
                          <a:latin typeface="Arial" pitchFamily="34" charset="0"/>
                          <a:cs typeface="Arial" pitchFamily="34" charset="0"/>
                        </a:rPr>
                        <a:t>45.9m people</a:t>
                      </a:r>
                      <a:endParaRPr lang="nl-BE" sz="1600" b="1" dirty="0">
                        <a:latin typeface="Arial" pitchFamily="34" charset="0"/>
                        <a:cs typeface="Arial" pitchFamily="34" charset="0"/>
                      </a:endParaRPr>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64807585"/>
              </p:ext>
            </p:extLst>
          </p:nvPr>
        </p:nvGraphicFramePr>
        <p:xfrm>
          <a:off x="333274" y="3114303"/>
          <a:ext cx="3640170" cy="2306320"/>
        </p:xfrm>
        <a:graphic>
          <a:graphicData uri="http://schemas.openxmlformats.org/drawingml/2006/table">
            <a:tbl>
              <a:tblPr firstRow="1" bandRow="1">
                <a:tableStyleId>{5C22544A-7EE6-4342-B048-85BDC9FD1C3A}</a:tableStyleId>
              </a:tblPr>
              <a:tblGrid>
                <a:gridCol w="1292075"/>
                <a:gridCol w="2348095"/>
              </a:tblGrid>
              <a:tr h="370840">
                <a:tc>
                  <a:txBody>
                    <a:bodyPr/>
                    <a:lstStyle/>
                    <a:p>
                      <a:endParaRPr lang="nl-BE" sz="1600" dirty="0">
                        <a:latin typeface="Arial" pitchFamily="34" charset="0"/>
                        <a:cs typeface="Arial" pitchFamily="34" charset="0"/>
                      </a:endParaRPr>
                    </a:p>
                  </a:txBody>
                  <a:tcPr/>
                </a:tc>
                <a:tc>
                  <a:txBody>
                    <a:bodyPr/>
                    <a:lstStyle/>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Eligibility</a:t>
                      </a:r>
                      <a:r>
                        <a:rPr lang="en-GB" sz="1600" baseline="0" dirty="0" smtClean="0">
                          <a:latin typeface="Arial" pitchFamily="34" charset="0"/>
                          <a:cs typeface="Arial" pitchFamily="34" charset="0"/>
                        </a:rPr>
                        <a:t> rates</a:t>
                      </a:r>
                    </a:p>
                    <a:p>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Italy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60.4%</a:t>
                      </a:r>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Norway</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46.9%</a:t>
                      </a:r>
                      <a:endParaRPr lang="nl-BE" sz="1600" dirty="0">
                        <a:latin typeface="Arial" pitchFamily="34" charset="0"/>
                        <a:cs typeface="Arial" pitchFamily="34" charset="0"/>
                      </a:endParaRPr>
                    </a:p>
                  </a:txBody>
                  <a:tcPr/>
                </a:tc>
              </a:tr>
              <a:tr h="370840">
                <a:tc>
                  <a:txBody>
                    <a:bodyPr/>
                    <a:lstStyle/>
                    <a:p>
                      <a:r>
                        <a:rPr lang="en-GB" sz="1600" dirty="0" smtClean="0">
                          <a:latin typeface="Arial" pitchFamily="34" charset="0"/>
                          <a:cs typeface="Arial" pitchFamily="34" charset="0"/>
                        </a:rPr>
                        <a:t>Poland</a:t>
                      </a:r>
                      <a:endParaRPr lang="nl-BE"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73.1%</a:t>
                      </a:r>
                      <a:endParaRPr lang="nl-BE" sz="1600" dirty="0">
                        <a:latin typeface="Arial" pitchFamily="34" charset="0"/>
                        <a:cs typeface="Arial" pitchFamily="34" charset="0"/>
                      </a:endParaRPr>
                    </a:p>
                  </a:txBody>
                  <a:tcPr/>
                </a:tc>
              </a:tr>
              <a:tr h="370840">
                <a:tc>
                  <a:txBody>
                    <a:bodyPr/>
                    <a:lstStyle/>
                    <a:p>
                      <a:r>
                        <a:rPr lang="en-GB" sz="1600" b="1" dirty="0" smtClean="0">
                          <a:latin typeface="Arial" pitchFamily="34" charset="0"/>
                          <a:cs typeface="Arial" pitchFamily="34" charset="0"/>
                        </a:rPr>
                        <a:t>Total</a:t>
                      </a:r>
                      <a:endParaRPr lang="nl-BE" sz="1600" b="1" dirty="0">
                        <a:latin typeface="Arial" pitchFamily="34" charset="0"/>
                        <a:cs typeface="Arial" pitchFamily="34" charset="0"/>
                      </a:endParaRPr>
                    </a:p>
                  </a:txBody>
                  <a:tcPr/>
                </a:tc>
                <a:tc>
                  <a:txBody>
                    <a:bodyPr/>
                    <a:lstStyle/>
                    <a:p>
                      <a:r>
                        <a:rPr lang="en-GB" sz="1600" b="1" dirty="0" smtClean="0">
                          <a:latin typeface="Arial" pitchFamily="34" charset="0"/>
                          <a:cs typeface="Arial" pitchFamily="34" charset="0"/>
                        </a:rPr>
                        <a:t>64.5% = 45.9m people</a:t>
                      </a:r>
                      <a:endParaRPr lang="nl-BE" sz="16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7042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searchCommunities_titelPage.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templateTravel&amp;Leisure5_foot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06440"/>
            <a:ext cx="9144000" cy="1051560"/>
          </a:xfrm>
          <a:prstGeom prst="rect">
            <a:avLst/>
          </a:prstGeom>
        </p:spPr>
      </p:pic>
      <p:pic>
        <p:nvPicPr>
          <p:cNvPr id="8" name="Picture 7" descr="InSitesConsul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140" y="6430436"/>
            <a:ext cx="1504263" cy="233184"/>
          </a:xfrm>
          <a:prstGeom prst="rect">
            <a:avLst/>
          </a:prstGeom>
        </p:spPr>
      </p:pic>
      <p:pic>
        <p:nvPicPr>
          <p:cNvPr id="9" name="Picture 8" descr="Travel&amp;Leisure_orange.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4731" y="6316157"/>
            <a:ext cx="395837" cy="384067"/>
          </a:xfrm>
          <a:prstGeom prst="rect">
            <a:avLst/>
          </a:prstGeom>
        </p:spPr>
      </p:pic>
      <p:sp>
        <p:nvSpPr>
          <p:cNvPr id="31" name="Rechthoek 4"/>
          <p:cNvSpPr/>
          <p:nvPr/>
        </p:nvSpPr>
        <p:spPr>
          <a:xfrm>
            <a:off x="359301" y="271443"/>
            <a:ext cx="5328980" cy="5351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prstClr val="white"/>
                </a:solidFill>
              </a:rPr>
              <a:t>Sample - Weighting</a:t>
            </a:r>
            <a:endParaRPr lang="en-GB" sz="2400" b="1"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74892652"/>
              </p:ext>
            </p:extLst>
          </p:nvPr>
        </p:nvGraphicFramePr>
        <p:xfrm>
          <a:off x="116424" y="2170430"/>
          <a:ext cx="4619502" cy="2392680"/>
        </p:xfrm>
        <a:graphic>
          <a:graphicData uri="http://schemas.openxmlformats.org/drawingml/2006/table">
            <a:tbl>
              <a:tblPr firstRow="1" bandRow="1">
                <a:tableStyleId>{5C22544A-7EE6-4342-B048-85BDC9FD1C3A}</a:tableStyleId>
              </a:tblPr>
              <a:tblGrid>
                <a:gridCol w="996740"/>
                <a:gridCol w="1811381"/>
                <a:gridCol w="1811381"/>
              </a:tblGrid>
              <a:tr h="370840">
                <a:tc>
                  <a:txBody>
                    <a:bodyPr/>
                    <a:lstStyle/>
                    <a:p>
                      <a:endParaRPr lang="nl-BE" dirty="0"/>
                    </a:p>
                  </a:txBody>
                  <a:tcPr/>
                </a:tc>
                <a:tc>
                  <a:txBody>
                    <a:bodyPr/>
                    <a:lstStyle/>
                    <a:p>
                      <a:r>
                        <a:rPr lang="en-GB" dirty="0" err="1" smtClean="0"/>
                        <a:t>Unweighted</a:t>
                      </a:r>
                      <a:r>
                        <a:rPr lang="en-GB" dirty="0" smtClean="0"/>
                        <a:t> screened</a:t>
                      </a:r>
                      <a:r>
                        <a:rPr lang="en-GB" baseline="0" dirty="0" smtClean="0"/>
                        <a:t> </a:t>
                      </a:r>
                      <a:r>
                        <a:rPr lang="en-GB" dirty="0" smtClean="0"/>
                        <a:t>sample</a:t>
                      </a:r>
                      <a:endParaRPr lang="nl-BE" dirty="0"/>
                    </a:p>
                  </a:txBody>
                  <a:tcPr/>
                </a:tc>
                <a:tc>
                  <a:txBody>
                    <a:bodyPr/>
                    <a:lstStyle/>
                    <a:p>
                      <a:r>
                        <a:rPr lang="en-GB" dirty="0" smtClean="0"/>
                        <a:t>Weighted and grossed</a:t>
                      </a:r>
                      <a:endParaRPr lang="nl-BE" dirty="0"/>
                    </a:p>
                  </a:txBody>
                  <a:tcPr/>
                </a:tc>
              </a:tr>
              <a:tr h="370840">
                <a:tc>
                  <a:txBody>
                    <a:bodyPr/>
                    <a:lstStyle/>
                    <a:p>
                      <a:r>
                        <a:rPr lang="en-GB" dirty="0" smtClean="0"/>
                        <a:t>Italy</a:t>
                      </a:r>
                      <a:endParaRPr lang="nl-BE" dirty="0"/>
                    </a:p>
                  </a:txBody>
                  <a:tcPr/>
                </a:tc>
                <a:tc>
                  <a:txBody>
                    <a:bodyPr/>
                    <a:lstStyle/>
                    <a:p>
                      <a:r>
                        <a:rPr lang="en-GB" dirty="0" smtClean="0"/>
                        <a:t>516 (33.2%)</a:t>
                      </a:r>
                      <a:endParaRPr lang="nl-BE" dirty="0"/>
                    </a:p>
                  </a:txBody>
                  <a:tcPr/>
                </a:tc>
                <a:tc>
                  <a:txBody>
                    <a:bodyPr/>
                    <a:lstStyle/>
                    <a:p>
                      <a:r>
                        <a:rPr lang="en-GB" dirty="0" smtClean="0"/>
                        <a:t>24.3m (52.9%)</a:t>
                      </a:r>
                      <a:endParaRPr lang="nl-BE" dirty="0"/>
                    </a:p>
                  </a:txBody>
                  <a:tcPr/>
                </a:tc>
              </a:tr>
              <a:tr h="370840">
                <a:tc>
                  <a:txBody>
                    <a:bodyPr/>
                    <a:lstStyle/>
                    <a:p>
                      <a:r>
                        <a:rPr lang="en-GB" dirty="0" smtClean="0"/>
                        <a:t>Norway</a:t>
                      </a:r>
                      <a:endParaRPr lang="nl-BE" dirty="0"/>
                    </a:p>
                  </a:txBody>
                  <a:tcPr/>
                </a:tc>
                <a:tc>
                  <a:txBody>
                    <a:bodyPr/>
                    <a:lstStyle/>
                    <a:p>
                      <a:r>
                        <a:rPr lang="en-GB" dirty="0" smtClean="0"/>
                        <a:t>505 (32.6%)</a:t>
                      </a:r>
                      <a:endParaRPr lang="nl-BE" dirty="0"/>
                    </a:p>
                  </a:txBody>
                  <a:tcPr/>
                </a:tc>
                <a:tc>
                  <a:txBody>
                    <a:bodyPr/>
                    <a:lstStyle/>
                    <a:p>
                      <a:r>
                        <a:rPr lang="en-GB" dirty="0" smtClean="0"/>
                        <a:t>1.5m (3.3%)</a:t>
                      </a:r>
                      <a:endParaRPr lang="nl-BE" dirty="0"/>
                    </a:p>
                  </a:txBody>
                  <a:tcPr/>
                </a:tc>
              </a:tr>
              <a:tr h="370840">
                <a:tc>
                  <a:txBody>
                    <a:bodyPr/>
                    <a:lstStyle/>
                    <a:p>
                      <a:r>
                        <a:rPr lang="en-GB" dirty="0" smtClean="0"/>
                        <a:t>Poland</a:t>
                      </a:r>
                      <a:endParaRPr lang="nl-BE" dirty="0"/>
                    </a:p>
                  </a:txBody>
                  <a:tcPr/>
                </a:tc>
                <a:tc>
                  <a:txBody>
                    <a:bodyPr/>
                    <a:lstStyle/>
                    <a:p>
                      <a:r>
                        <a:rPr lang="en-GB" dirty="0" smtClean="0"/>
                        <a:t>530 (34.2%)</a:t>
                      </a:r>
                      <a:endParaRPr lang="nl-BE" dirty="0"/>
                    </a:p>
                  </a:txBody>
                  <a:tcPr/>
                </a:tc>
                <a:tc>
                  <a:txBody>
                    <a:bodyPr/>
                    <a:lstStyle/>
                    <a:p>
                      <a:r>
                        <a:rPr lang="en-GB" dirty="0" smtClean="0"/>
                        <a:t>20.1m (43.8%)</a:t>
                      </a:r>
                      <a:endParaRPr lang="nl-BE" dirty="0"/>
                    </a:p>
                  </a:txBody>
                  <a:tcPr/>
                </a:tc>
              </a:tr>
              <a:tr h="370840">
                <a:tc>
                  <a:txBody>
                    <a:bodyPr/>
                    <a:lstStyle/>
                    <a:p>
                      <a:r>
                        <a:rPr lang="en-GB" b="1" dirty="0" smtClean="0"/>
                        <a:t>Total</a:t>
                      </a:r>
                      <a:endParaRPr lang="nl-BE" b="1" dirty="0"/>
                    </a:p>
                  </a:txBody>
                  <a:tcPr/>
                </a:tc>
                <a:tc>
                  <a:txBody>
                    <a:bodyPr/>
                    <a:lstStyle/>
                    <a:p>
                      <a:r>
                        <a:rPr lang="en-GB" b="1" dirty="0" smtClean="0"/>
                        <a:t>1,551 respondents</a:t>
                      </a:r>
                      <a:endParaRPr lang="nl-BE" b="1" dirty="0"/>
                    </a:p>
                  </a:txBody>
                  <a:tcPr/>
                </a:tc>
                <a:tc>
                  <a:txBody>
                    <a:bodyPr/>
                    <a:lstStyle/>
                    <a:p>
                      <a:r>
                        <a:rPr lang="en-GB" b="1" dirty="0" smtClean="0"/>
                        <a:t>45.9m people</a:t>
                      </a:r>
                      <a:endParaRPr lang="nl-BE" b="1" dirty="0"/>
                    </a:p>
                  </a:txBody>
                  <a:tcPr/>
                </a:tc>
              </a:tr>
            </a:tbl>
          </a:graphicData>
        </a:graphic>
      </p:graphicFrame>
      <p:graphicFrame>
        <p:nvGraphicFramePr>
          <p:cNvPr id="3" name="Chart 2"/>
          <p:cNvGraphicFramePr/>
          <p:nvPr>
            <p:extLst>
              <p:ext uri="{D42A27DB-BD31-4B8C-83A1-F6EECF244321}">
                <p14:modId xmlns:p14="http://schemas.microsoft.com/office/powerpoint/2010/main" val="3543555042"/>
              </p:ext>
            </p:extLst>
          </p:nvPr>
        </p:nvGraphicFramePr>
        <p:xfrm>
          <a:off x="3661966" y="1397000"/>
          <a:ext cx="6096000" cy="406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614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Sites_no_tagline">
  <a:themeElements>
    <a:clrScheme name="InSites">
      <a:dk1>
        <a:srgbClr val="6D6F71"/>
      </a:dk1>
      <a:lt1>
        <a:srgbClr val="FFFFFF"/>
      </a:lt1>
      <a:dk2>
        <a:srgbClr val="005480"/>
      </a:dk2>
      <a:lt2>
        <a:srgbClr val="D8D9DB"/>
      </a:lt2>
      <a:accent1>
        <a:srgbClr val="F78F1E"/>
      </a:accent1>
      <a:accent2>
        <a:srgbClr val="41616F"/>
      </a:accent2>
      <a:accent3>
        <a:srgbClr val="FFFFFF"/>
      </a:accent3>
      <a:accent4>
        <a:srgbClr val="5C5E5F"/>
      </a:accent4>
      <a:accent5>
        <a:srgbClr val="FAC6AB"/>
      </a:accent5>
      <a:accent6>
        <a:srgbClr val="3A5764"/>
      </a:accent6>
      <a:hlink>
        <a:srgbClr val="80A8C7"/>
      </a:hlink>
      <a:folHlink>
        <a:srgbClr val="BBB09B"/>
      </a:folHlink>
    </a:clrScheme>
    <a:fontScheme name="ondertit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der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der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der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der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der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der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der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der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der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der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der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dertitel 13">
        <a:dk1>
          <a:srgbClr val="000000"/>
        </a:dk1>
        <a:lt1>
          <a:srgbClr val="FFFFFF"/>
        </a:lt1>
        <a:dk2>
          <a:srgbClr val="000000"/>
        </a:dk2>
        <a:lt2>
          <a:srgbClr val="336699"/>
        </a:lt2>
        <a:accent1>
          <a:srgbClr val="FFFFFF"/>
        </a:accent1>
        <a:accent2>
          <a:srgbClr val="333399"/>
        </a:accent2>
        <a:accent3>
          <a:srgbClr val="FFFFFF"/>
        </a:accent3>
        <a:accent4>
          <a:srgbClr val="000000"/>
        </a:accent4>
        <a:accent5>
          <a:srgbClr val="FFFFFF"/>
        </a:accent5>
        <a:accent6>
          <a:srgbClr val="2D2D8A"/>
        </a:accent6>
        <a:hlink>
          <a:srgbClr val="FF6600"/>
        </a:hlink>
        <a:folHlink>
          <a:srgbClr val="336699"/>
        </a:folHlink>
      </a:clrScheme>
      <a:clrMap bg1="lt1" tx1="dk1" bg2="lt2" tx2="dk2" accent1="accent1" accent2="accent2" accent3="accent3" accent4="accent4" accent5="accent5" accent6="accent6" hlink="hlink" folHlink="folHlink"/>
    </a:extraClrScheme>
    <a:extraClrScheme>
      <a:clrScheme name="ond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der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der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der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der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der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der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der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der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der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der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der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dertitel 13">
        <a:dk1>
          <a:srgbClr val="000000"/>
        </a:dk1>
        <a:lt1>
          <a:srgbClr val="FFFFFF"/>
        </a:lt1>
        <a:dk2>
          <a:srgbClr val="000000"/>
        </a:dk2>
        <a:lt2>
          <a:srgbClr val="336699"/>
        </a:lt2>
        <a:accent1>
          <a:srgbClr val="FFFFFF"/>
        </a:accent1>
        <a:accent2>
          <a:srgbClr val="333399"/>
        </a:accent2>
        <a:accent3>
          <a:srgbClr val="FFFFFF"/>
        </a:accent3>
        <a:accent4>
          <a:srgbClr val="000000"/>
        </a:accent4>
        <a:accent5>
          <a:srgbClr val="FFFFFF"/>
        </a:accent5>
        <a:accent6>
          <a:srgbClr val="2D2D8A"/>
        </a:accent6>
        <a:hlink>
          <a:srgbClr val="FF6600"/>
        </a:hlink>
        <a:folHlink>
          <a:srgbClr val="336699"/>
        </a:folHlink>
      </a:clrScheme>
      <a:clrMap bg1="lt1" tx1="dk1" bg2="lt2" tx2="dk2" accent1="accent1" accent2="accent2" accent3="accent3" accent4="accent4" accent5="accent5" accent6="accent6" hlink="hlink" folHlink="folHlink"/>
    </a:extraClrScheme>
    <a:extraClrScheme>
      <a:clrScheme name="ondertitel 14">
        <a:dk1>
          <a:srgbClr val="6D6F71"/>
        </a:dk1>
        <a:lt1>
          <a:srgbClr val="FFFFFF"/>
        </a:lt1>
        <a:dk2>
          <a:srgbClr val="005480"/>
        </a:dk2>
        <a:lt2>
          <a:srgbClr val="D8D9DB"/>
        </a:lt2>
        <a:accent1>
          <a:srgbClr val="F78F1E"/>
        </a:accent1>
        <a:accent2>
          <a:srgbClr val="41616F"/>
        </a:accent2>
        <a:accent3>
          <a:srgbClr val="FFFFFF"/>
        </a:accent3>
        <a:accent4>
          <a:srgbClr val="5C5E5F"/>
        </a:accent4>
        <a:accent5>
          <a:srgbClr val="FAC6AB"/>
        </a:accent5>
        <a:accent6>
          <a:srgbClr val="3A5764"/>
        </a:accent6>
        <a:hlink>
          <a:srgbClr val="80A8C7"/>
        </a:hlink>
        <a:folHlink>
          <a:srgbClr val="BBB09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997BA3A8B442342BF1992F88868D910" ma:contentTypeVersion="0" ma:contentTypeDescription="Create a new document." ma:contentTypeScope="" ma:versionID="9a93a17e9bac5580cfa9fc50584a6084">
  <xsd:schema xmlns:xsd="http://www.w3.org/2001/XMLSchema" xmlns:xs="http://www.w3.org/2001/XMLSchema" xmlns:p="http://schemas.microsoft.com/office/2006/metadata/properties" xmlns:ns2="ae401293-e22a-4a9f-a65b-20f37f3f53f1" targetNamespace="http://schemas.microsoft.com/office/2006/metadata/properties" ma:root="true" ma:fieldsID="1706c13c182d55afff3aadc4d4acaf86" ns2:_="">
    <xsd:import namespace="ae401293-e22a-4a9f-a65b-20f37f3f53f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01293-e22a-4a9f-a65b-20f37f3f53f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e401293-e22a-4a9f-a65b-20f37f3f53f1">SPISC-198-33</_dlc_DocId>
    <_dlc_DocIdUrl xmlns="ae401293-e22a-4a9f-a65b-20f37f3f53f1">
      <Url>https://sharepoint.insites.eu/company/ClientHappiness/_layouts/DocIdRedir.aspx?ID=SPISC-198-33</Url>
      <Description>SPISC-198-33</Description>
    </_dlc_DocIdUrl>
  </documentManagement>
</p:properties>
</file>

<file path=customXml/itemProps1.xml><?xml version="1.0" encoding="utf-8"?>
<ds:datastoreItem xmlns:ds="http://schemas.openxmlformats.org/officeDocument/2006/customXml" ds:itemID="{B4F7B2D8-53C3-4E6D-8A57-3771BE9D1796}">
  <ds:schemaRefs>
    <ds:schemaRef ds:uri="http://schemas.microsoft.com/sharepoint/v3/contenttype/forms"/>
  </ds:schemaRefs>
</ds:datastoreItem>
</file>

<file path=customXml/itemProps2.xml><?xml version="1.0" encoding="utf-8"?>
<ds:datastoreItem xmlns:ds="http://schemas.openxmlformats.org/officeDocument/2006/customXml" ds:itemID="{17AB9A0C-2522-4F7F-8B00-81A8B5935E35}">
  <ds:schemaRefs>
    <ds:schemaRef ds:uri="http://schemas.microsoft.com/sharepoint/events"/>
  </ds:schemaRefs>
</ds:datastoreItem>
</file>

<file path=customXml/itemProps3.xml><?xml version="1.0" encoding="utf-8"?>
<ds:datastoreItem xmlns:ds="http://schemas.openxmlformats.org/officeDocument/2006/customXml" ds:itemID="{C22FDDB9-60E1-40B9-B105-3DCA50B72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01293-e22a-4a9f-a65b-20f37f3f53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192D9E-4631-45FF-8BD8-E2ADB9E9538F}">
  <ds:schemaRefs>
    <ds:schemaRef ds:uri="http://www.w3.org/XML/1998/namespace"/>
    <ds:schemaRef ds:uri="http://purl.org/dc/elements/1.1/"/>
    <ds:schemaRef ds:uri="http://schemas.microsoft.com/office/2006/documentManagement/types"/>
    <ds:schemaRef ds:uri="http://purl.org/dc/terms/"/>
    <ds:schemaRef ds:uri="ae401293-e22a-4a9f-a65b-20f37f3f53f1"/>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6689</TotalTime>
  <Words>3571</Words>
  <Application>Microsoft Office PowerPoint</Application>
  <PresentationFormat>On-screen Show (4:3)</PresentationFormat>
  <Paragraphs>983</Paragraphs>
  <Slides>48</Slides>
  <Notes>2</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InSites_no_tagline</vt:lpstr>
      <vt:lpstr>Europeana</vt:lpstr>
      <vt:lpstr>PowerPoint Presentation</vt:lpstr>
      <vt:lpstr>PowerPoint Presentation</vt:lpstr>
      <vt:lpstr>Background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Wikipedia currently dominates consumer mindset</vt:lpstr>
      <vt:lpstr>Spontaneous awareness  within the category is very low</vt:lpstr>
      <vt:lpstr>PowerPoint Presentation</vt:lpstr>
      <vt:lpstr>Brand fans...get those who  use and like you to talk about you!</vt:lpstr>
      <vt:lpstr>PowerPoint Presentation</vt:lpstr>
      <vt:lpstr>Over half of those aware have used europeana in the past week – is europeana a threat for Google Books…</vt:lpstr>
      <vt:lpstr>PowerPoint Presentation</vt:lpstr>
      <vt:lpstr>Detailed usage</vt:lpstr>
      <vt:lpstr>There is a slight drop in potential future usage in comparison with google books</vt:lpstr>
      <vt:lpstr>Potential future usage amongst total audience is low due to low current awareness</vt:lpstr>
      <vt:lpstr>Conversion rates from awareness to visits to recommend.</vt:lpstr>
      <vt:lpstr>Good conversion in Italy and Poland.  Poor in Norway.</vt:lpstr>
      <vt:lpstr>PowerPoint Presentation</vt:lpstr>
      <vt:lpstr>PowerPoint Presentation</vt:lpstr>
      <vt:lpstr>PowerPoint Presentation</vt:lpstr>
      <vt:lpstr>Those aware have strong perceptions of europeana.  BUT are unclear what is unique</vt:lpstr>
      <vt:lpstr>PowerPoint Presentation</vt:lpstr>
      <vt:lpstr>PowerPoint Presentation</vt:lpstr>
      <vt:lpstr>Once shown the site, perceptions are positive.  With same caveat re: uniqueness</vt:lpstr>
      <vt:lpstr>Much work to be done in Norway to enthuse potential users</vt:lpstr>
      <vt:lpstr>PowerPoint Presentation</vt:lpstr>
      <vt:lpstr>Future usage</vt:lpstr>
      <vt:lpstr>PowerPoint Presentation</vt:lpstr>
      <vt:lpstr>PowerPoint Presentation</vt:lpstr>
      <vt:lpstr>PowerPoint Presentation</vt:lpstr>
      <vt:lpstr>PowerPoint Presentation</vt:lpstr>
      <vt:lpstr>PowerPoint Presentation</vt:lpstr>
      <vt:lpstr>Language is a barrier to utilise the site, improved graphics will encourage repeat visits</vt:lpstr>
      <vt:lpstr>Navigation and user experience can be optimised through design, search and signposts</vt:lpstr>
      <vt:lpstr>Be the curator.  Direct and enhance through special features and refreshed content.  </vt:lpstr>
      <vt:lpstr>PowerPoint Presentation</vt:lpstr>
      <vt:lpstr>Create an Advocacy Barometer</vt:lpstr>
      <vt:lpstr>Advocacy Barometer – Take the opponents away from the advocates to give the barometer score</vt:lpstr>
      <vt:lpstr>Advocacy Barometer – Chase the Promoters</vt:lpstr>
      <vt:lpstr>PowerPoint Presentation</vt:lpstr>
      <vt:lpstr>PowerPoint Presentation</vt:lpstr>
    </vt:vector>
  </TitlesOfParts>
  <Company>InSites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Hannes Willaert</dc:creator>
  <cp:lastModifiedBy>Youlzari, Amit</cp:lastModifiedBy>
  <cp:revision>491</cp:revision>
  <cp:lastPrinted>2013-04-03T17:35:07Z</cp:lastPrinted>
  <dcterms:created xsi:type="dcterms:W3CDTF">2011-10-07T05:19:24Z</dcterms:created>
  <dcterms:modified xsi:type="dcterms:W3CDTF">2015-01-23T13:56:32Z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0x0101007997BA3A8B442342BF1992F88868D910</vt:lpwstr>
  </property>
  <property fmtid="{D5CDD505-2E9C-101B-9397-08002B2CF9AE}" pid="3" name="_dlc_DocIdItemGuid">
    <vt:lpwstr>0ae9c1d1-1f6c-4d05-86fc-766761fec2bb</vt:lpwstr>
  </property>
</Properties>
</file>